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309" r:id="rId3"/>
    <p:sldId id="339" r:id="rId4"/>
    <p:sldId id="341" r:id="rId5"/>
    <p:sldId id="323" r:id="rId6"/>
    <p:sldId id="347" r:id="rId7"/>
    <p:sldId id="348" r:id="rId8"/>
    <p:sldId id="342" r:id="rId9"/>
    <p:sldId id="346" r:id="rId10"/>
    <p:sldId id="340" r:id="rId11"/>
    <p:sldId id="349" r:id="rId12"/>
    <p:sldId id="343" r:id="rId13"/>
    <p:sldId id="311" r:id="rId14"/>
    <p:sldId id="312" r:id="rId15"/>
    <p:sldId id="315" r:id="rId16"/>
    <p:sldId id="317" r:id="rId17"/>
    <p:sldId id="319" r:id="rId18"/>
    <p:sldId id="321" r:id="rId19"/>
    <p:sldId id="353" r:id="rId20"/>
    <p:sldId id="354" r:id="rId21"/>
    <p:sldId id="344" r:id="rId22"/>
    <p:sldId id="350" r:id="rId23"/>
    <p:sldId id="351" r:id="rId24"/>
    <p:sldId id="352" r:id="rId25"/>
    <p:sldId id="345" r:id="rId26"/>
    <p:sldId id="322" r:id="rId27"/>
    <p:sldId id="338" r:id="rId2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53333" autoAdjust="0"/>
  </p:normalViewPr>
  <p:slideViewPr>
    <p:cSldViewPr snapToGrid="0">
      <p:cViewPr varScale="1">
        <p:scale>
          <a:sx n="50" d="100"/>
          <a:sy n="50" d="100"/>
        </p:scale>
        <p:origin x="2670"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0B14808-1FAB-450D-B26B-18AB21029A75}" type="datetimeFigureOut">
              <a:rPr lang="en-US" smtClean="0"/>
              <a:t>7/6/2023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78C79E2-1DEF-4F7D-8498-E2254E8A2EA4}" type="slidenum">
              <a:rPr lang="en-US" smtClean="0"/>
              <a:t>‹#›</a:t>
            </a:fld>
            <a:endParaRPr lang="en-US"/>
          </a:p>
        </p:txBody>
      </p:sp>
    </p:spTree>
    <p:extLst>
      <p:ext uri="{BB962C8B-B14F-4D97-AF65-F5344CB8AC3E}">
        <p14:creationId xmlns:p14="http://schemas.microsoft.com/office/powerpoint/2010/main" val="182376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a:t>
            </a:r>
          </a:p>
          <a:p>
            <a:endParaRPr lang="en-US" dirty="0"/>
          </a:p>
          <a:p>
            <a:pPr marL="228600" indent="-228600">
              <a:buAutoNum type="arabicPeriod"/>
            </a:pPr>
            <a:r>
              <a:rPr lang="en-US" dirty="0"/>
              <a:t>See a sample of this presentation here: https://www.youtube.com/watch?v=LzZ-IxVxHfY</a:t>
            </a:r>
          </a:p>
          <a:p>
            <a:pPr marL="228600" indent="-228600">
              <a:buAutoNum type="arabicPeriod"/>
            </a:pPr>
            <a:endParaRPr lang="en-US" dirty="0"/>
          </a:p>
          <a:p>
            <a:pPr marL="228600" indent="-228600">
              <a:buAutoNum type="arabicPeriod"/>
            </a:pPr>
            <a:r>
              <a:rPr lang="en-US" dirty="0"/>
              <a:t>Replace the “Karl” slide with your information, link, email, LinkedIn, etc.</a:t>
            </a:r>
          </a:p>
          <a:p>
            <a:pPr marL="228600" indent="-228600">
              <a:buAutoNum type="arabicPeriod"/>
            </a:pPr>
            <a:endParaRPr lang="en-US" dirty="0"/>
          </a:p>
          <a:p>
            <a:pPr marL="228600" indent="-228600">
              <a:buAutoNum type="arabicPeriod"/>
            </a:pPr>
            <a:r>
              <a:rPr lang="en-US" dirty="0"/>
              <a:t>Replace the final Q&amp;A slide with similar information</a:t>
            </a:r>
          </a:p>
          <a:p>
            <a:pPr marL="228600" indent="-228600">
              <a:buAutoNum type="arabicPeriod"/>
            </a:pPr>
            <a:endParaRPr lang="en-US" dirty="0"/>
          </a:p>
          <a:p>
            <a:pPr marL="228600" indent="-228600">
              <a:buAutoNum type="arabicPeriod"/>
            </a:pPr>
            <a:r>
              <a:rPr lang="en-US" dirty="0"/>
              <a:t>Fine-tune the text with your stories, your tone, your way of talking. There is no requirement for this to be perfect. You should be YOU. We appreciate your support of the NSITSP.</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1</a:t>
            </a:fld>
            <a:endParaRPr lang="en-US"/>
          </a:p>
        </p:txBody>
      </p:sp>
    </p:spTree>
    <p:extLst>
      <p:ext uri="{BB962C8B-B14F-4D97-AF65-F5344CB8AC3E}">
        <p14:creationId xmlns:p14="http://schemas.microsoft.com/office/powerpoint/2010/main" val="2238279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https://www.ncsl.org/ncsl-search-results/searchtext/consulting/topics/36/t/1688648790441</a:t>
            </a:r>
          </a:p>
          <a:p>
            <a:endParaRPr lang="en-US" dirty="0"/>
          </a:p>
          <a:p>
            <a:r>
              <a:rPr lang="en-US" dirty="0"/>
              <a:t>You may have noticed a little while back, a couple of years ago, CISA came out with a white paper for your clients. I hope you all downloaded this and distributed it to all your clients. It warned your clients against doing business with you. It basically said, here's the risks that are associated with doing business with a managed service provider. This is about a 20 page white paper intended for every small business in America.</a:t>
            </a:r>
          </a:p>
          <a:p>
            <a:endParaRPr lang="en-US" dirty="0"/>
          </a:p>
          <a:p>
            <a:r>
              <a:rPr lang="en-US" dirty="0"/>
              <a:t>Now, in the last couple of years, every single state legislature has at least one committee with the word cybersecurity in its title. And now there are thousands of bills in 2020. Last time I had numbers for it, there were over 250 cyber security related bills proposed in US state legislatures. And you can look at the National Council of State Legislatures, which is NCSL.org to go tracking legislation. This is happening. These bills are coming, and so we can't pretend that the problem isn't there.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11</a:t>
            </a:fld>
            <a:endParaRPr lang="en-US"/>
          </a:p>
        </p:txBody>
      </p:sp>
    </p:spTree>
    <p:extLst>
      <p:ext uri="{BB962C8B-B14F-4D97-AF65-F5344CB8AC3E}">
        <p14:creationId xmlns:p14="http://schemas.microsoft.com/office/powerpoint/2010/main" val="9209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wrote some blog posts way back then, and I proposed what I call the nine pillars of transforming our industry into a profession. </a:t>
            </a:r>
          </a:p>
        </p:txBody>
      </p:sp>
      <p:sp>
        <p:nvSpPr>
          <p:cNvPr id="4" name="Slide Number Placeholder 3"/>
          <p:cNvSpPr>
            <a:spLocks noGrp="1"/>
          </p:cNvSpPr>
          <p:nvPr>
            <p:ph type="sldNum" sz="quarter" idx="5"/>
          </p:nvPr>
        </p:nvSpPr>
        <p:spPr/>
        <p:txBody>
          <a:bodyPr/>
          <a:lstStyle/>
          <a:p>
            <a:fld id="{178C79E2-1DEF-4F7D-8498-E2254E8A2EA4}" type="slidenum">
              <a:rPr lang="en-US" smtClean="0"/>
              <a:t>12</a:t>
            </a:fld>
            <a:endParaRPr lang="en-US"/>
          </a:p>
        </p:txBody>
      </p:sp>
    </p:spTree>
    <p:extLst>
      <p:ext uri="{BB962C8B-B14F-4D97-AF65-F5344CB8AC3E}">
        <p14:creationId xmlns:p14="http://schemas.microsoft.com/office/powerpoint/2010/main" val="343333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industry is really only about 50 or 60 years old, and it is time for us to think about ourselves as a truly professional industry and not just something where anybody who can spell IT can print it on a card and go into business for themselves. I was talking to my daughter recently. She had been in real estate for about five years and she wants to make a change. She's scheming about, well, if I become a vet tech or a veterinarian, I have to do this, this, this.</a:t>
            </a:r>
          </a:p>
          <a:p>
            <a:endParaRPr lang="en-US" dirty="0"/>
          </a:p>
          <a:p>
            <a:r>
              <a:rPr lang="en-US" dirty="0"/>
              <a:t>So here are what I consider the core pillars of a successful business in an industry that builds successful businesses.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13</a:t>
            </a:fld>
            <a:endParaRPr lang="en-US"/>
          </a:p>
        </p:txBody>
      </p:sp>
    </p:spTree>
    <p:extLst>
      <p:ext uri="{BB962C8B-B14F-4D97-AF65-F5344CB8AC3E}">
        <p14:creationId xmlns:p14="http://schemas.microsoft.com/office/powerpoint/2010/main" val="3692220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is you have to have a profitable business model. If you don't make profit, you're not going to stay in business very long. And I will say with one caveat, and that is when I started training people and writing books, I looked around and I noticed many people run their businesses off credit cards. And Paul </a:t>
            </a:r>
            <a:r>
              <a:rPr lang="en-US" dirty="0" err="1"/>
              <a:t>Dippel</a:t>
            </a:r>
            <a:r>
              <a:rPr lang="en-US" dirty="0"/>
              <a:t> and his group will say on and on and on. Every time they put out a report, 25 % of the people in this industry do not make a profit, which means they're either going out of business or they're living off of cash flow and credit cards.</a:t>
            </a:r>
          </a:p>
          <a:p>
            <a:endParaRPr lang="en-US" dirty="0"/>
          </a:p>
          <a:p>
            <a:r>
              <a:rPr lang="en-US" dirty="0"/>
              <a:t>And that is not a successful sustainable business model. So we need to promote a sustainable business model. </a:t>
            </a:r>
          </a:p>
          <a:p>
            <a:endParaRPr lang="en-US" dirty="0"/>
          </a:p>
          <a:p>
            <a:r>
              <a:rPr lang="en-US" dirty="0"/>
              <a:t>I think in my opinion, managed services should be maintenance focused. Backup and maintenance are the foundation of that. </a:t>
            </a:r>
          </a:p>
        </p:txBody>
      </p:sp>
      <p:sp>
        <p:nvSpPr>
          <p:cNvPr id="4" name="Slide Number Placeholder 3"/>
          <p:cNvSpPr>
            <a:spLocks noGrp="1"/>
          </p:cNvSpPr>
          <p:nvPr>
            <p:ph type="sldNum" sz="quarter" idx="5"/>
          </p:nvPr>
        </p:nvSpPr>
        <p:spPr/>
        <p:txBody>
          <a:bodyPr/>
          <a:lstStyle/>
          <a:p>
            <a:fld id="{178C79E2-1DEF-4F7D-8498-E2254E8A2EA4}" type="slidenum">
              <a:rPr lang="en-US" smtClean="0"/>
              <a:t>14</a:t>
            </a:fld>
            <a:endParaRPr lang="en-US"/>
          </a:p>
        </p:txBody>
      </p:sp>
    </p:spTree>
    <p:extLst>
      <p:ext uri="{BB962C8B-B14F-4D97-AF65-F5344CB8AC3E}">
        <p14:creationId xmlns:p14="http://schemas.microsoft.com/office/powerpoint/2010/main" val="592906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we need a strong emphasis on education and certification. And there's lots of stuff out there, but it's all spread all over the place. And I don't really much care what certifications people get, but I would like to go back to where we were 10 years ago. Ten years ago, I think everybody </a:t>
            </a:r>
            <a:r>
              <a:rPr lang="en-US" dirty="0" err="1"/>
              <a:t>everybody</a:t>
            </a:r>
            <a:r>
              <a:rPr lang="en-US" dirty="0"/>
              <a:t> on this call who was in business back then was a Microsoft certified professional and you were probably a Microsoft certified partner. And there hasn't been a really good standard way for people to step back into that world of certification. A lot of people are certified with Cisco or with other people, but we need to really push this as a way for us to brag to each other about our competence and to demonstrate that we know what we're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need strong ethics. Right now, there's a discussion about whether or not a major player in the industry should be allowed to take public domain software, build it into their system, and not compensate the people who design the software.</a:t>
            </a:r>
          </a:p>
          <a:p>
            <a:endParaRPr lang="en-US" dirty="0"/>
          </a:p>
          <a:p>
            <a:r>
              <a:rPr lang="en-US" dirty="0"/>
              <a:t>And no matter where you come down on that, that's an ethical discussion. I'm happy that we are having in our industry. There are people who are unethical in our industry, and we should have a standard code of conduct that we promote. </a:t>
            </a:r>
          </a:p>
        </p:txBody>
      </p:sp>
      <p:sp>
        <p:nvSpPr>
          <p:cNvPr id="4" name="Slide Number Placeholder 3"/>
          <p:cNvSpPr>
            <a:spLocks noGrp="1"/>
          </p:cNvSpPr>
          <p:nvPr>
            <p:ph type="sldNum" sz="quarter" idx="5"/>
          </p:nvPr>
        </p:nvSpPr>
        <p:spPr/>
        <p:txBody>
          <a:bodyPr/>
          <a:lstStyle/>
          <a:p>
            <a:fld id="{178C79E2-1DEF-4F7D-8498-E2254E8A2EA4}" type="slidenum">
              <a:rPr lang="en-US" smtClean="0"/>
              <a:t>15</a:t>
            </a:fld>
            <a:endParaRPr lang="en-US"/>
          </a:p>
        </p:txBody>
      </p:sp>
    </p:spTree>
    <p:extLst>
      <p:ext uri="{BB962C8B-B14F-4D97-AF65-F5344CB8AC3E}">
        <p14:creationId xmlns:p14="http://schemas.microsoft.com/office/powerpoint/2010/main" val="93384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need to defend client systems. There are people who literally install something that they don't think is ever really going to stand the test of time or an attack by someone, and they take the money and they leave and they walk away. Now, clearly those are not managed service providers, but defending a client system means we have to at least offer a backup system whether they choose to buy it or not. </a:t>
            </a:r>
          </a:p>
          <a:p>
            <a:endParaRPr lang="en-US" dirty="0"/>
          </a:p>
          <a:p>
            <a:r>
              <a:rPr lang="en-US" dirty="0"/>
              <a:t>And then you have to about what our greatest challenges are, which today frequently involve insurance companies, but they also involve other bad actors and some problems that we have with regard to regulation and other things going on.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16</a:t>
            </a:fld>
            <a:endParaRPr lang="en-US"/>
          </a:p>
        </p:txBody>
      </p:sp>
    </p:spTree>
    <p:extLst>
      <p:ext uri="{BB962C8B-B14F-4D97-AF65-F5344CB8AC3E}">
        <p14:creationId xmlns:p14="http://schemas.microsoft.com/office/powerpoint/2010/main" val="168830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Regulation is going to happen, and this is both at the statutory level and at the state and federal levels. The way that it's divided out becomes pretty clear. Right now, the federal government is dealing a lot with privacy issues and they are leaving contracts to the states, which is probably appropriate.</a:t>
            </a:r>
          </a:p>
          <a:p>
            <a:endParaRPr lang="en-US" dirty="0"/>
          </a:p>
          <a:p>
            <a:r>
              <a:rPr lang="en-US" dirty="0"/>
              <a:t>What you're going to see is 50 states creating their own laws, rules, and regulations around our industry. And that will not be standardized across the United States. So privacy, the federal government's already tackled that and you are now responsible for assuring your clients are compliant, whether you wanted that to be part of your job description or not. </a:t>
            </a:r>
          </a:p>
          <a:p>
            <a:endParaRPr lang="en-US" dirty="0"/>
          </a:p>
          <a:p>
            <a:r>
              <a:rPr lang="en-US" dirty="0"/>
              <a:t>We also need to cooperate with the insurance companies. And this is a little bit harder because it's really hard to find. There's this hierarchy in insurance, and it's hard to find the people at the top who actually can help you make these decisions. But basically, we should be working with insurance companies. It's in their best interest for clients to be offered and to buy working disaster recovery systems. And those clients should be able to get a discount. Some of them can't buy insurance at all. Some MSPs can't buy insurance at all. So it's like this mini industry has grown up to help MSPs buy insurance. We should be the good guys in this. We're the ones who have to secure the system, and we're the ones who have to respond when something happens.</a:t>
            </a:r>
          </a:p>
          <a:p>
            <a:endParaRPr lang="en-US" dirty="0"/>
          </a:p>
          <a:p>
            <a:r>
              <a:rPr lang="en-US" dirty="0"/>
              <a:t>We should be seen as people who are helping out the insurance industry in this manner. We should not be seen as somebody who is opposed to them. And so that's a coalition that has to be built because it doesn't exist. </a:t>
            </a:r>
          </a:p>
        </p:txBody>
      </p:sp>
      <p:sp>
        <p:nvSpPr>
          <p:cNvPr id="4" name="Slide Number Placeholder 3"/>
          <p:cNvSpPr>
            <a:spLocks noGrp="1"/>
          </p:cNvSpPr>
          <p:nvPr>
            <p:ph type="sldNum" sz="quarter" idx="5"/>
          </p:nvPr>
        </p:nvSpPr>
        <p:spPr/>
        <p:txBody>
          <a:bodyPr/>
          <a:lstStyle/>
          <a:p>
            <a:fld id="{178C79E2-1DEF-4F7D-8498-E2254E8A2EA4}" type="slidenum">
              <a:rPr lang="en-US" smtClean="0"/>
              <a:t>17</a:t>
            </a:fld>
            <a:endParaRPr lang="en-US"/>
          </a:p>
        </p:txBody>
      </p:sp>
    </p:spTree>
    <p:extLst>
      <p:ext uri="{BB962C8B-B14F-4D97-AF65-F5344CB8AC3E}">
        <p14:creationId xmlns:p14="http://schemas.microsoft.com/office/powerpoint/2010/main" val="32156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need to build a pathway to the future. At the end of the day, we need a way to on ramp people into this industry so that they grow up knowing what is professional, what is ethical, what is the right way to do business, and the most fundamental things that you have to do to make sure that you have good systems in place, whether that's documentation or simple backup. But we need to onboard people so that they are professionals in our industry. </a:t>
            </a:r>
          </a:p>
        </p:txBody>
      </p:sp>
      <p:sp>
        <p:nvSpPr>
          <p:cNvPr id="4" name="Slide Number Placeholder 3"/>
          <p:cNvSpPr>
            <a:spLocks noGrp="1"/>
          </p:cNvSpPr>
          <p:nvPr>
            <p:ph type="sldNum" sz="quarter" idx="5"/>
          </p:nvPr>
        </p:nvSpPr>
        <p:spPr/>
        <p:txBody>
          <a:bodyPr/>
          <a:lstStyle/>
          <a:p>
            <a:fld id="{178C79E2-1DEF-4F7D-8498-E2254E8A2EA4}" type="slidenum">
              <a:rPr lang="en-US" smtClean="0"/>
              <a:t>18</a:t>
            </a:fld>
            <a:endParaRPr lang="en-US"/>
          </a:p>
        </p:txBody>
      </p:sp>
    </p:spTree>
    <p:extLst>
      <p:ext uri="{BB962C8B-B14F-4D97-AF65-F5344CB8AC3E}">
        <p14:creationId xmlns:p14="http://schemas.microsoft.com/office/powerpoint/2010/main" val="25197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talk about a few things that need to be addressed with regard to fixing this. </a:t>
            </a:r>
          </a:p>
        </p:txBody>
      </p:sp>
      <p:sp>
        <p:nvSpPr>
          <p:cNvPr id="4" name="Slide Number Placeholder 3"/>
          <p:cNvSpPr>
            <a:spLocks noGrp="1"/>
          </p:cNvSpPr>
          <p:nvPr>
            <p:ph type="sldNum" sz="quarter" idx="5"/>
          </p:nvPr>
        </p:nvSpPr>
        <p:spPr/>
        <p:txBody>
          <a:bodyPr/>
          <a:lstStyle/>
          <a:p>
            <a:fld id="{178C79E2-1DEF-4F7D-8498-E2254E8A2EA4}" type="slidenum">
              <a:rPr lang="en-US" smtClean="0"/>
              <a:t>19</a:t>
            </a:fld>
            <a:endParaRPr lang="en-US"/>
          </a:p>
        </p:txBody>
      </p:sp>
    </p:spTree>
    <p:extLst>
      <p:ext uri="{BB962C8B-B14F-4D97-AF65-F5344CB8AC3E}">
        <p14:creationId xmlns:p14="http://schemas.microsoft.com/office/powerpoint/2010/main" val="2565162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comes, Well, can't we just fix it ourselves? Maybe. That's part of what the N SITSP was founded for. There isn't a lot of motivation for self healing. What's interesting, I just got off a call where somebody made the comment that more than any other industry, IT is one where if you got four or five people together or five or 600 people together and somebody said, I have a problem, the most common response is to say, “Well, have you tried this and have you tried that?”</a:t>
            </a:r>
          </a:p>
          <a:p>
            <a:endParaRPr lang="en-US" dirty="0"/>
          </a:p>
          <a:p>
            <a:r>
              <a:rPr lang="en-US" dirty="0"/>
              <a:t>It is not to say, You're my competitor and I will never talk to you. I mean, look at your own group. You exist because you're trying to help each other solve problems. So the impetus for this is in place. Self healing is an ethic that we support very strongly in this industry. And yet here we are with all these bad actors and all of these challenges. </a:t>
            </a:r>
          </a:p>
          <a:p>
            <a:endParaRPr lang="en-US" dirty="0"/>
          </a:p>
          <a:p>
            <a:r>
              <a:rPr lang="en-US" dirty="0"/>
              <a:t>The first question I'm going to get is, what's ASCII doing about this? And the second one is, what is CompTIA doing about this? We have tried very hard to engage these folks. Ascii, to be honest, is a for-profit business, and solving the problems of the universe is not part of their charter. They are not opposed to us in any way. They're happy to have people talk about us. But at the end of the day, they exist to help people connect to vendors and to help them find good solutions and so forth and so on. It's like, just because I want to save the whales and you want to clean up pollution doesn't mean that either one of us has got the wrong charter. Maybe both of those things need to get done.</a:t>
            </a:r>
          </a:p>
          <a:p>
            <a:endParaRPr lang="en-US" dirty="0"/>
          </a:p>
          <a:p>
            <a:r>
              <a:rPr lang="en-US" dirty="0"/>
              <a:t>So it's not ASCII's job to fix the universe. </a:t>
            </a:r>
          </a:p>
          <a:p>
            <a:endParaRPr lang="en-US" dirty="0"/>
          </a:p>
          <a:p>
            <a:r>
              <a:rPr lang="en-US" dirty="0" err="1"/>
              <a:t>Comptia</a:t>
            </a:r>
            <a:r>
              <a:rPr lang="en-US" dirty="0"/>
              <a:t>, many people argue, it is their job. They are a very large nonprofit, about $123 million, I think, at this point. And their job is to help with certifications and to help build community. Their job is not to actively negotiate with the government or help represent this industry to the government, the media, or outside groups. It's simply not part of their charter. They did have a lobbying arm a few years ago. Some of you may have been involved in it, but their lobbying arm was funded by their largest partners. So if you wanted to be part of the lobbying arm at the time, your annual fee is $100,000. So the people who were funding that were Google and Intel and Microsoft and HP and Apple. And they were, for example, lobbying against the right to repair. Well, most CompTIA members make a living repairing things. And so eventually they saw the conflict and they got rid of their lobbying arm. So now, as recently as the last time we had an NHSITSP meeting, we had somebody on from CompTIA who said, Look, we are not in the lobbying business anymore. That's not what we do. </a:t>
            </a:r>
          </a:p>
          <a:p>
            <a:endParaRPr lang="en-US" dirty="0"/>
          </a:p>
          <a:p>
            <a:r>
              <a:rPr lang="en-US" dirty="0"/>
              <a:t>So we don't have anybody to represent us among those groups. There's lots of other groups as well. None of them have the charter to approach professionalism, ethics, and the improvement of the reputation of our industry. </a:t>
            </a:r>
          </a:p>
          <a:p>
            <a:endParaRPr lang="en-US" dirty="0"/>
          </a:p>
          <a:p>
            <a:r>
              <a:rPr lang="en-US" dirty="0"/>
              <a:t>We also have a media industry that completely misunderstands us. And the media within our industry, if you think about the magazines that you read, they are all funded by vendors. And there's nothing wrong with that. But it means that there are certain problems that they cannot address publicly because they can't ever say anything that the vendors would be offended by. And so certain topics simply are not being discussed. Some of the things where people are talking about anonymously on some of the boards with some of the vendors, you will never see on the stage at any show anywhere for any organization. And it's simply because they cannot do anything that the vendors wouldn't like. And again, there's nothing wrong with vendors. I love vendors. They're a key piece of what made this entire industry in this community come into existence. And we absolutely have to have vendors, and they have to have us.</a:t>
            </a:r>
          </a:p>
          <a:p>
            <a:endParaRPr lang="en-US" dirty="0"/>
          </a:p>
          <a:p>
            <a:r>
              <a:rPr lang="en-US" dirty="0"/>
              <a:t>So the question is, who has the vision of the future and wants to make it happen? Well, nobody had.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20</a:t>
            </a:fld>
            <a:endParaRPr lang="en-US"/>
          </a:p>
        </p:txBody>
      </p:sp>
    </p:spTree>
    <p:extLst>
      <p:ext uri="{BB962C8B-B14F-4D97-AF65-F5344CB8AC3E}">
        <p14:creationId xmlns:p14="http://schemas.microsoft.com/office/powerpoint/2010/main" val="17306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this slide and introduce yourself.</a:t>
            </a:r>
          </a:p>
          <a:p>
            <a:endParaRPr lang="en-US" dirty="0"/>
          </a:p>
          <a:p>
            <a:r>
              <a:rPr lang="en-US" dirty="0"/>
              <a:t>I have been in this industry literally since it began. Started out as a </a:t>
            </a:r>
            <a:r>
              <a:rPr lang="en-US" dirty="0" err="1"/>
              <a:t>Connectwise</a:t>
            </a:r>
            <a:r>
              <a:rPr lang="en-US" dirty="0"/>
              <a:t> partner, actually. I was working in what is now called Manage Services back in the day. And I founded the National Society of IT Service Providers a few years ago. And I would encourage you all, if you have another screen open and you don't want to pay attention to me, go to </a:t>
            </a:r>
            <a:r>
              <a:rPr lang="en-US" dirty="0" err="1"/>
              <a:t>nsitsp</a:t>
            </a:r>
            <a:r>
              <a:rPr lang="en-US" dirty="0"/>
              <a:t>. Org and browse that while we're talking. You can see that it's real and it's live and we're actually doing things.</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2</a:t>
            </a:fld>
            <a:endParaRPr lang="en-US"/>
          </a:p>
        </p:txBody>
      </p:sp>
    </p:spTree>
    <p:extLst>
      <p:ext uri="{BB962C8B-B14F-4D97-AF65-F5344CB8AC3E}">
        <p14:creationId xmlns:p14="http://schemas.microsoft.com/office/powerpoint/2010/main" val="6754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why I basically put together a call a couple of years ago, and over 200 people showed up for a webinar on what to do about the problems in our industry. Today, we have 800 members of the National Society of IT Service Providers. We are literally this week, we are two years old officially. </a:t>
            </a:r>
          </a:p>
          <a:p>
            <a:endParaRPr lang="en-US" dirty="0"/>
          </a:p>
          <a:p>
            <a:r>
              <a:rPr lang="en-US" dirty="0"/>
              <a:t>All of our board and committees are elected. We're having new elections starting in August. If you want to run, if you are a paid member, you're welcome to run in our elections. All of our positions are elected and everybody serves for a two year term. We started last year, we had half the people elected for one year and half for two years. Half of them are up for election this year for a full two year term. Then after that, basically about half of the leadership is elected every year. We have quarterly online meetings by Zoom. Those are generally very well attended. We started putting together educational webinars that are members only. We have adopted a model code of ethics.</a:t>
            </a:r>
          </a:p>
          <a:p>
            <a:endParaRPr lang="en-US" dirty="0"/>
          </a:p>
          <a:p>
            <a:r>
              <a:rPr lang="en-US" dirty="0"/>
              <a:t>And if you go to nsitsp.org and go to the About section, one of the things you'll see there is the history of all of this, plus the code of ethics. And we are member driven from the start. So early on, the membership and some of the committees made some requests of the board. And even though the board was like, Well, I think we should discuss it. They decided, We'll discuss it after we implement what the members want, and then we will ask those committees if they'd like to have a further discussion of it. So literally from the get go, we are not driven from the top down as many organizations are. We are driven from the bottom up, from the members up to the Board of Directors.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21</a:t>
            </a:fld>
            <a:endParaRPr lang="en-US"/>
          </a:p>
        </p:txBody>
      </p:sp>
    </p:spTree>
    <p:extLst>
      <p:ext uri="{BB962C8B-B14F-4D97-AF65-F5344CB8AC3E}">
        <p14:creationId xmlns:p14="http://schemas.microsoft.com/office/powerpoint/2010/main" val="912636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as we adopted a couple of years ago, is to provide pathways to establish high standards and ethics and to improve the perception and credibility of the IT industry. </a:t>
            </a:r>
          </a:p>
        </p:txBody>
      </p:sp>
      <p:sp>
        <p:nvSpPr>
          <p:cNvPr id="4" name="Slide Number Placeholder 3"/>
          <p:cNvSpPr>
            <a:spLocks noGrp="1"/>
          </p:cNvSpPr>
          <p:nvPr>
            <p:ph type="sldNum" sz="quarter" idx="5"/>
          </p:nvPr>
        </p:nvSpPr>
        <p:spPr/>
        <p:txBody>
          <a:bodyPr/>
          <a:lstStyle/>
          <a:p>
            <a:fld id="{178C79E2-1DEF-4F7D-8498-E2254E8A2EA4}" type="slidenum">
              <a:rPr lang="en-US" smtClean="0"/>
              <a:t>22</a:t>
            </a:fld>
            <a:endParaRPr lang="en-US"/>
          </a:p>
        </p:txBody>
      </p:sp>
    </p:spTree>
    <p:extLst>
      <p:ext uri="{BB962C8B-B14F-4D97-AF65-F5344CB8AC3E}">
        <p14:creationId xmlns:p14="http://schemas.microsoft.com/office/powerpoint/2010/main" val="143042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VISION is to be the voice of the industry defining the standards for professionalism in IT services. So that's what we're doing and what we're supposed to be doing. </a:t>
            </a:r>
          </a:p>
        </p:txBody>
      </p:sp>
      <p:sp>
        <p:nvSpPr>
          <p:cNvPr id="4" name="Slide Number Placeholder 3"/>
          <p:cNvSpPr>
            <a:spLocks noGrp="1"/>
          </p:cNvSpPr>
          <p:nvPr>
            <p:ph type="sldNum" sz="quarter" idx="5"/>
          </p:nvPr>
        </p:nvSpPr>
        <p:spPr/>
        <p:txBody>
          <a:bodyPr/>
          <a:lstStyle/>
          <a:p>
            <a:fld id="{178C79E2-1DEF-4F7D-8498-E2254E8A2EA4}" type="slidenum">
              <a:rPr lang="en-US" smtClean="0"/>
              <a:t>23</a:t>
            </a:fld>
            <a:endParaRPr lang="en-US"/>
          </a:p>
        </p:txBody>
      </p:sp>
    </p:spTree>
    <p:extLst>
      <p:ext uri="{BB962C8B-B14F-4D97-AF65-F5344CB8AC3E}">
        <p14:creationId xmlns:p14="http://schemas.microsoft.com/office/powerpoint/2010/main" val="3131822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way I like to say it is that whenever somebody is talking about us, we want a seat at the table, whether those are lobbyists, legislators, members of the media.</a:t>
            </a:r>
          </a:p>
          <a:p>
            <a:endParaRPr lang="en-US" dirty="0"/>
          </a:p>
          <a:p>
            <a:r>
              <a:rPr lang="en-US" dirty="0"/>
              <a:t>One of the things that we're putting together and the marketing committee and the legislative committee have done amazing work on this, we want to begin creating resources, for example, so that the media, when the next story happens, the next big attack happens, we will be able to provide them with video and text and the basic elements that they need to put together a story that says, “Here's what RMM means. Here's what IT consultants do today. Here's what a managed service provider is. Here's what ransomware is.” </a:t>
            </a:r>
          </a:p>
          <a:p>
            <a:endParaRPr lang="en-US" dirty="0"/>
          </a:p>
          <a:p>
            <a:r>
              <a:rPr lang="en-US" dirty="0"/>
              <a:t>We'll give them enough that they can put together a little story and a little bit of education and then give the news in a perfect world. They would then talk to their local MSP and say, “Hey, we put together this story, we need a seven second quote for the end of the story.” And this is the thing that you have to prepare for before it happens. The only thing we know for sure, it absolutely will happen again and we need to be there. In 2021, we were not there and the media ran whatever the hell story they wanted to run and said a lot of really stupid stuff about our industry because they simply didn't know.</a:t>
            </a:r>
          </a:p>
          <a:p>
            <a:endParaRPr lang="en-US" dirty="0"/>
          </a:p>
          <a:p>
            <a:r>
              <a:rPr lang="en-US" dirty="0"/>
              <a:t>And that needs to not happen again. </a:t>
            </a:r>
          </a:p>
        </p:txBody>
      </p:sp>
      <p:sp>
        <p:nvSpPr>
          <p:cNvPr id="4" name="Slide Number Placeholder 3"/>
          <p:cNvSpPr>
            <a:spLocks noGrp="1"/>
          </p:cNvSpPr>
          <p:nvPr>
            <p:ph type="sldNum" sz="quarter" idx="5"/>
          </p:nvPr>
        </p:nvSpPr>
        <p:spPr/>
        <p:txBody>
          <a:bodyPr/>
          <a:lstStyle/>
          <a:p>
            <a:fld id="{178C79E2-1DEF-4F7D-8498-E2254E8A2EA4}" type="slidenum">
              <a:rPr lang="en-US" smtClean="0"/>
              <a:t>24</a:t>
            </a:fld>
            <a:endParaRPr lang="en-US"/>
          </a:p>
        </p:txBody>
      </p:sp>
    </p:spTree>
    <p:extLst>
      <p:ext uri="{BB962C8B-B14F-4D97-AF65-F5344CB8AC3E}">
        <p14:creationId xmlns:p14="http://schemas.microsoft.com/office/powerpoint/2010/main" val="1178571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forward, we want to participate in what the future of our industry looks like. And the way that I put it is that you can either let this happen to you or you can participate in whatever the future looks like, whether that's legislation, working with insurance companies, educating the media, educating our own members so they know how to talk to the media. We put on a webinar last month that, as far as I know, is the first in our industry, we put on a webinar training our members on how to talk to the media, how to formulate a message and go forward with that. And we're in the process of putting together another media training that I happen to have a connection and we're going to get it for free, but it's normally something that companies like GoPro pay $15,000 or $20,000 for. So we are working hard to educate our members to actively participate in their own wellbeing. </a:t>
            </a:r>
          </a:p>
        </p:txBody>
      </p:sp>
      <p:sp>
        <p:nvSpPr>
          <p:cNvPr id="4" name="Slide Number Placeholder 3"/>
          <p:cNvSpPr>
            <a:spLocks noGrp="1"/>
          </p:cNvSpPr>
          <p:nvPr>
            <p:ph type="sldNum" sz="quarter" idx="5"/>
          </p:nvPr>
        </p:nvSpPr>
        <p:spPr/>
        <p:txBody>
          <a:bodyPr/>
          <a:lstStyle/>
          <a:p>
            <a:fld id="{178C79E2-1DEF-4F7D-8498-E2254E8A2EA4}" type="slidenum">
              <a:rPr lang="en-US" smtClean="0"/>
              <a:t>25</a:t>
            </a:fld>
            <a:endParaRPr lang="en-US"/>
          </a:p>
        </p:txBody>
      </p:sp>
    </p:spTree>
    <p:extLst>
      <p:ext uri="{BB962C8B-B14F-4D97-AF65-F5344CB8AC3E}">
        <p14:creationId xmlns:p14="http://schemas.microsoft.com/office/powerpoint/2010/main" val="595947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love this quote. It is not enough to stare up the steps. We need to step up the stairs. And that's where we are in our industry.</a:t>
            </a:r>
          </a:p>
          <a:p>
            <a:endParaRPr lang="en-US" dirty="0"/>
          </a:p>
          <a:p>
            <a:r>
              <a:rPr lang="en-US" dirty="0"/>
              <a:t>It is enough to say, look, I got all these problems and I don't know that I have a solution to it. But at the end of the day, we can find a solution, but we have to work together as a group. And I don't have the answers and I don't pretend to have the answers. My goal is to get this group together and get us organized so we can step in the right direction. And that is exactly where we are today. </a:t>
            </a:r>
          </a:p>
        </p:txBody>
      </p:sp>
      <p:sp>
        <p:nvSpPr>
          <p:cNvPr id="4" name="Slide Number Placeholder 3"/>
          <p:cNvSpPr>
            <a:spLocks noGrp="1"/>
          </p:cNvSpPr>
          <p:nvPr>
            <p:ph type="sldNum" sz="quarter" idx="5"/>
          </p:nvPr>
        </p:nvSpPr>
        <p:spPr/>
        <p:txBody>
          <a:bodyPr/>
          <a:lstStyle/>
          <a:p>
            <a:fld id="{178C79E2-1DEF-4F7D-8498-E2254E8A2EA4}" type="slidenum">
              <a:rPr lang="en-US" smtClean="0"/>
              <a:t>26</a:t>
            </a:fld>
            <a:endParaRPr lang="en-US"/>
          </a:p>
        </p:txBody>
      </p:sp>
    </p:spTree>
    <p:extLst>
      <p:ext uri="{BB962C8B-B14F-4D97-AF65-F5344CB8AC3E}">
        <p14:creationId xmlns:p14="http://schemas.microsoft.com/office/powerpoint/2010/main" val="2296299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down my email, scan that QR code. Joining as a business starts at $150 a year, which is the cheapest thing that you can buy in this industry. And that allows you to have a voice to sit on the committee to vote in our elections. And it allows all of your employees to be non voting members, but to be associate members, access to all of our websites, all of our blogs, all of our internal forums, and sit in on any webinars that we do. So it's a ridiculously cheap thing that you can do today. And I would very much appreciate it if you would join us. And if you don't like what we're doing, join us, sit on a committee, and change what we're doing.</a:t>
            </a:r>
          </a:p>
          <a:p>
            <a:endParaRPr lang="en-US" dirty="0"/>
          </a:p>
          <a:p>
            <a:r>
              <a:rPr lang="en-US" dirty="0"/>
              <a:t>And with that, I'll be very happy to take any questions that you have.</a:t>
            </a:r>
          </a:p>
          <a:p>
            <a:endParaRPr lang="en-US" dirty="0"/>
          </a:p>
          <a:p>
            <a:r>
              <a:rPr lang="en-US" dirty="0"/>
              <a:t>You were talking about the nine pillars and one of them really caught my attention, which was the first one you're talking about profit. I know a lot of us, you mentioned Paul </a:t>
            </a:r>
            <a:r>
              <a:rPr lang="en-US" dirty="0" err="1"/>
              <a:t>Dippel</a:t>
            </a:r>
            <a:r>
              <a:rPr lang="en-US" dirty="0"/>
              <a:t>, a lot of us are part of Evolve and we have accountability groups when they teach our industry, our companies how to be a profitable MSP. It's always nice to compliment that with something else. If you all like the resources that are available from you guys, is there anything that correlates to that? Is there specific guidelines or specific things that you can do in order to help with profitability or be a more profitable MSP?</a:t>
            </a:r>
          </a:p>
          <a:p>
            <a:endParaRPr lang="en-US" dirty="0"/>
          </a:p>
          <a:p>
            <a:r>
              <a:rPr lang="en-US" dirty="0"/>
              <a:t>Today, where we stand today is that the national society doesn't feel like we're the people who should be certifying you on things or educating you. Maybe someday, but again, in the evolution of an industry, you have to recognize where you are. What I think is most appropriate today is we're beginning the process of saying, Look, we're going to have a certain badge level for people who've got some endorsements from their clients to demonstrate, hey, these are good people to do business with. And then the next step will be to begin looking at all the training programs that are out there and saying, okay, let's authorize that some of these are recognized as good for continuing education credits and building a system where... Right now, if you join in as a DSP, your profile is public, so you can point your clients to it and say, I belong to this professional association. Here's our code of ethics. And they will see that you've got a badge that says, Oh, you've got some client endorsements here that are recognized by this Nationalist Society. And then eventually, with luck, by this time next year, there'll be notices there that, Oh, you've taken so many continuing hours of education that you've met these requirements.</a:t>
            </a:r>
          </a:p>
          <a:p>
            <a:endParaRPr lang="en-US" dirty="0"/>
          </a:p>
          <a:p>
            <a:r>
              <a:rPr lang="en-US" dirty="0"/>
              <a:t>And we'll create different badge levels, basically. I don't necessarily think of it as gamification, but you know what I mean. And the idea is that we ourselves need to recognize each other as being professionals, that we recognize these are the things that professionals do. They go to school and they learn about this and they get certified, whether it's by Cisco, </a:t>
            </a:r>
            <a:r>
              <a:rPr lang="en-US" dirty="0" err="1"/>
              <a:t>SonicW</a:t>
            </a:r>
            <a:r>
              <a:rPr lang="en-US" dirty="0"/>
              <a:t> all, Third T ear, Eric Simpson, or whatever. There's lots of education out there and we don't fill a gap by providing more education. But if we can help you to find education, that will be a part of what we'll do is build a database of what kinds of things do you need training on. And some of it is technical, but a lot of it, to be honest, the parts that are going to keep you profitable is not technical, it's business related. I will say, our webinars are also beginning to be quite educational on the business front as well. And we just started doing members only webinars. And all of those are recorded and they're in the member resources area. So if you join today, you could go get that media training that I </a:t>
            </a:r>
            <a:r>
              <a:rPr lang="en-US"/>
              <a:t>mentioned.</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27</a:t>
            </a:fld>
            <a:endParaRPr lang="en-US"/>
          </a:p>
        </p:txBody>
      </p:sp>
    </p:spTree>
    <p:extLst>
      <p:ext uri="{BB962C8B-B14F-4D97-AF65-F5344CB8AC3E}">
        <p14:creationId xmlns:p14="http://schemas.microsoft.com/office/powerpoint/2010/main" val="374902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talk a bit about some of the issues that we face as an industry and how we got here and where I hope we can go going forward. </a:t>
            </a:r>
          </a:p>
        </p:txBody>
      </p:sp>
      <p:sp>
        <p:nvSpPr>
          <p:cNvPr id="4" name="Slide Number Placeholder 3"/>
          <p:cNvSpPr>
            <a:spLocks noGrp="1"/>
          </p:cNvSpPr>
          <p:nvPr>
            <p:ph type="sldNum" sz="quarter" idx="5"/>
          </p:nvPr>
        </p:nvSpPr>
        <p:spPr/>
        <p:txBody>
          <a:bodyPr/>
          <a:lstStyle/>
          <a:p>
            <a:fld id="{178C79E2-1DEF-4F7D-8498-E2254E8A2EA4}" type="slidenum">
              <a:rPr lang="en-US" smtClean="0"/>
              <a:t>3</a:t>
            </a:fld>
            <a:endParaRPr lang="en-US"/>
          </a:p>
        </p:txBody>
      </p:sp>
    </p:spTree>
    <p:extLst>
      <p:ext uri="{BB962C8B-B14F-4D97-AF65-F5344CB8AC3E}">
        <p14:creationId xmlns:p14="http://schemas.microsoft.com/office/powerpoint/2010/main" val="365085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is that we have a lot of challenges. So as you all know, there's no surprises. Ransomware has just exploded and become a completely new animal and a new challenge in the last five years. It used to be that a ransomware was... You'd have to figure out a way to pay somebody a few hundred dollars. Now it's millions. And you're literally fighting the entire economy of some of the nations in the world, including Russia, China, North Korea. Ransomware is a very serious thing. And as a result, you're stuck on the front end. You have to defend your client. You have to educate your client on security is not what it used to be. Recovery is not what it used to be. You have to work with insurance companies. And in fact, sometimes you have to work against your client with the insurance companies, and sometimes against the insurance company with your client. And then you're being told by the federal government that you can't actually begin repairing anything until the authorities are involved and on site and the insurance company won't pay out if you start recovering a system in the wrong order. And it's just getting harder and harder and harder for anybody to choose to be in this business because it's so difficult. And on top of all that, we have regulation and legislation coming down the pike. And there are some people who say, Oh, Karl, you worry too much. And since the first time I heard those words, three years ago, over 250 bills have passed or regulations have been put in place with regard to privacy that you have to be the one who does the reporting on, and you have to be the one who implements and make sure that your clients are compliant.</a:t>
            </a:r>
          </a:p>
          <a:p>
            <a:endParaRPr lang="en-US" dirty="0"/>
          </a:p>
          <a:p>
            <a:r>
              <a:rPr lang="en-US" dirty="0"/>
              <a:t>So it's real and it's here. </a:t>
            </a:r>
          </a:p>
        </p:txBody>
      </p:sp>
      <p:sp>
        <p:nvSpPr>
          <p:cNvPr id="4" name="Slide Number Placeholder 3"/>
          <p:cNvSpPr>
            <a:spLocks noGrp="1"/>
          </p:cNvSpPr>
          <p:nvPr>
            <p:ph type="sldNum" sz="quarter" idx="5"/>
          </p:nvPr>
        </p:nvSpPr>
        <p:spPr/>
        <p:txBody>
          <a:bodyPr/>
          <a:lstStyle/>
          <a:p>
            <a:fld id="{178C79E2-1DEF-4F7D-8498-E2254E8A2EA4}" type="slidenum">
              <a:rPr lang="en-US" smtClean="0"/>
              <a:t>5</a:t>
            </a:fld>
            <a:endParaRPr lang="en-US"/>
          </a:p>
        </p:txBody>
      </p:sp>
    </p:spTree>
    <p:extLst>
      <p:ext uri="{BB962C8B-B14F-4D97-AF65-F5344CB8AC3E}">
        <p14:creationId xmlns:p14="http://schemas.microsoft.com/office/powerpoint/2010/main" val="401486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in the last three years, a higher than normal attrition rate. We have always got people who are leaving the industry because they got to be 70, they were done with it, or they've been working for 25 or 30 years. But we had also a higher number of people that chose to say that during the pandemic, I'm done, that's it. I'm going to take one step closer to retirement. And we also have people who don't want to take on the new challenges with regard to security and privacy and so forth. And so they simply don't want to be part of this industry anymore. And the result is that we've got a 30 % turnover in the last three years. And normally, believe it or not, that takes four or five years. And so we have a higher than normal turnover, which means we also have some new people coming into the industry at a somewhat higher rate than normal. </a:t>
            </a:r>
          </a:p>
        </p:txBody>
      </p:sp>
      <p:sp>
        <p:nvSpPr>
          <p:cNvPr id="4" name="Slide Number Placeholder 3"/>
          <p:cNvSpPr>
            <a:spLocks noGrp="1"/>
          </p:cNvSpPr>
          <p:nvPr>
            <p:ph type="sldNum" sz="quarter" idx="5"/>
          </p:nvPr>
        </p:nvSpPr>
        <p:spPr/>
        <p:txBody>
          <a:bodyPr/>
          <a:lstStyle/>
          <a:p>
            <a:fld id="{178C79E2-1DEF-4F7D-8498-E2254E8A2EA4}" type="slidenum">
              <a:rPr lang="en-US" smtClean="0"/>
              <a:t>6</a:t>
            </a:fld>
            <a:endParaRPr lang="en-US"/>
          </a:p>
        </p:txBody>
      </p:sp>
    </p:spTree>
    <p:extLst>
      <p:ext uri="{BB962C8B-B14F-4D97-AF65-F5344CB8AC3E}">
        <p14:creationId xmlns:p14="http://schemas.microsoft.com/office/powerpoint/2010/main" val="310125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these people basically have never heard of what we do. And if you think about it, if you were, say 18 or 20, 25 getting out of school, starting your business, you would have no reason to know the term, mainly managed services.</a:t>
            </a:r>
          </a:p>
          <a:p>
            <a:endParaRPr lang="en-US" dirty="0"/>
          </a:p>
          <a:p>
            <a:r>
              <a:rPr lang="en-US" dirty="0"/>
              <a:t>Managed services by itself doesn't actually mean anything. You think you're a computer consultant, you think you're an IT nerd or whatever. And so how you define yourself is different. And so it's almost a miracle that you would stumble upon the term managed services and begin using that term to begin your search. If you go to Google and you put in IT Consulting, you have to learn that these people, you and me, have a different name for what that is. And so historically, people have just gotten into IT. Many people on this call, myself included, I just happened to be better than anybody I knew at spelling IT. And so I got into it and decided I could make a living at it. And so we haven't had standardized training. I will bet there are no two people on this call who have taken the same path to where they got here today. It's virtually impossible. Some of us get training because we sell Cisco or Watch Guard or Sonic Wall or whatever. Some of us get training because we want to be Microsoft certified or Novel certified back in the day or whatever. And so some of us go to </a:t>
            </a:r>
            <a:r>
              <a:rPr lang="en-US" dirty="0" err="1"/>
              <a:t>Comptia</a:t>
            </a:r>
            <a:r>
              <a:rPr lang="en-US" dirty="0"/>
              <a:t>.</a:t>
            </a:r>
          </a:p>
          <a:p>
            <a:endParaRPr lang="en-US" dirty="0"/>
          </a:p>
          <a:p>
            <a:r>
              <a:rPr lang="en-US" dirty="0"/>
              <a:t>We have lots of different ways that we can get trained, including some formal training. Today, probably the best so called formal training is happening at community colleges where they're training people to pass actual exams that they might take some day in the real world. But we haven't traditionally had internships or apprenticeships as part of our industry. And those are pretty normal things in most industries. And now we're seeing a bit of a bump because meaning an improvement because people are getting into the industry because after the pandemic, they have lots more opportunities and people are much more comfortable working remotely and feeling like that's part of the normal course of </a:t>
            </a:r>
            <a:r>
              <a:rPr lang="en-US" dirty="0" err="1"/>
              <a:t>of</a:t>
            </a:r>
            <a:r>
              <a:rPr lang="en-US" dirty="0"/>
              <a:t> doing business. </a:t>
            </a:r>
          </a:p>
        </p:txBody>
      </p:sp>
      <p:sp>
        <p:nvSpPr>
          <p:cNvPr id="4" name="Slide Number Placeholder 3"/>
          <p:cNvSpPr>
            <a:spLocks noGrp="1"/>
          </p:cNvSpPr>
          <p:nvPr>
            <p:ph type="sldNum" sz="quarter" idx="5"/>
          </p:nvPr>
        </p:nvSpPr>
        <p:spPr/>
        <p:txBody>
          <a:bodyPr/>
          <a:lstStyle/>
          <a:p>
            <a:fld id="{178C79E2-1DEF-4F7D-8498-E2254E8A2EA4}" type="slidenum">
              <a:rPr lang="en-US" smtClean="0"/>
              <a:t>7</a:t>
            </a:fld>
            <a:endParaRPr lang="en-US"/>
          </a:p>
        </p:txBody>
      </p:sp>
    </p:spTree>
    <p:extLst>
      <p:ext uri="{BB962C8B-B14F-4D97-AF65-F5344CB8AC3E}">
        <p14:creationId xmlns:p14="http://schemas.microsoft.com/office/powerpoint/2010/main" val="396463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the context of managed services because we are not all the same people.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8</a:t>
            </a:fld>
            <a:endParaRPr lang="en-US"/>
          </a:p>
        </p:txBody>
      </p:sp>
    </p:spTree>
    <p:extLst>
      <p:ext uri="{BB962C8B-B14F-4D97-AF65-F5344CB8AC3E}">
        <p14:creationId xmlns:p14="http://schemas.microsoft.com/office/powerpoint/2010/main" val="379970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are from enterprise and some of us are from midmarket, and of course, lots of folks in small and medium businesses. And a lot of people use MSP as a generic term. And so that has led to some problems. Because many people sell break fix and call themselves managed service providers. They do whatever the hell they want, which is fine, but they call themselves managed service providers.</a:t>
            </a:r>
          </a:p>
          <a:p>
            <a:endParaRPr lang="en-US" dirty="0"/>
          </a:p>
          <a:p>
            <a:r>
              <a:rPr lang="en-US" dirty="0"/>
              <a:t>So if you're an actual MSP, if you take control of your client's technology, if you take ownership of it, and you are responsible for everything that's related to technology, well, your reputation is being affected by other people who do a different business. And there's not much we can do about that. But you also have good actors and bad actors. </a:t>
            </a:r>
          </a:p>
          <a:p>
            <a:endParaRPr lang="en-US" dirty="0"/>
          </a:p>
          <a:p>
            <a:r>
              <a:rPr lang="en-US" dirty="0"/>
              <a:t>Right now, the federal government is actually suing some MSPs and some of their employees because they've discovered that there are MSPs who are selling their clients' personal data on the Dark Web. There are people who are really bad actors when it comes to managing their business. They treat their employees like crap. They don't follow through on the contracts they've signed. They don't deliver the services that they are paid to deliver. And again, some of them, they provide break fix, but they call it Managed Services. So they really have break fix for a flat fee. And all of that hurts your reputation, whether you like it or not. And some people get very defensive, like, “Oh, I'm already professional. What can you do to make me more professional? There's nothing you could do. I'm already professional.”</a:t>
            </a:r>
          </a:p>
          <a:p>
            <a:endParaRPr lang="en-US" dirty="0"/>
          </a:p>
          <a:p>
            <a:r>
              <a:rPr lang="en-US" dirty="0"/>
              <a:t>That's great. But if you're a professional in an industry with a bad reputation, you have a bad reputation. And if I were to say to you, hey, you know what? We should all emulate the automobile sales industry. You would all say, no, no, no, no, no, right? I don't want to be in that industry. I don't want people to think of me that way. But that's what happens when we have bad actors among our own numbers. So we have challenges from the outside and challenges from the inside. And to be honest, it's not all our problem. Sometimes you have clients who will not pay for a firewall, will not pay for a backup system. And when you go on Facebook and LinkedIn and Reddit and you look at the groups and you see there's a whole lot of people that are saying, I just cannot do business with people who are like this. And that's reality. There are people who are like that, and you have to figure out how to walk away from them. But regulators don't know the difference between a good client and a bad client. And regulators are biased to take the side of the consumer, which means they are biased against you and me, the sellers.</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9</a:t>
            </a:fld>
            <a:endParaRPr lang="en-US"/>
          </a:p>
        </p:txBody>
      </p:sp>
    </p:spTree>
    <p:extLst>
      <p:ext uri="{BB962C8B-B14F-4D97-AF65-F5344CB8AC3E}">
        <p14:creationId xmlns:p14="http://schemas.microsoft.com/office/powerpoint/2010/main" val="118950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Tiny bit of history. So in 2020, the state of Louisiana, the Secretary of State Kyle Ardo on there, decided there are too many cases where we pay somebody to manage the IT of a state agency, and then they have ransomware and there's no backup, or there's no working backup, or there's downtime for a week or a month. And basically, he had a right to say, What the hell is going on? And so they pushed legislation that defined in law in the state of Louisiana MSP and MSSP. And I say defined, they </a:t>
            </a:r>
            <a:r>
              <a:rPr lang="en-US" dirty="0" err="1"/>
              <a:t>misdefined</a:t>
            </a:r>
            <a:r>
              <a:rPr lang="en-US" dirty="0"/>
              <a:t> those things as people who provide IT services to the state of Louisiana. So thankfully, it didn't apply to most people, but it is the first model legislation of what an MSP is in the legislation of any state. So skip ahead a bit. I remember being in Nashville on July 4, 2021, and my phone was blowing up with reports of people having problems because of the Kaseya attack. And lots of people, lots of servers were down all over the country. I remember hearing the media reports of this saying things like, Well, it must have been poorly administered. These people must not know what they're doing.</a:t>
            </a:r>
          </a:p>
          <a:p>
            <a:endParaRPr lang="en-US" dirty="0"/>
          </a:p>
          <a:p>
            <a:r>
              <a:rPr lang="en-US" dirty="0"/>
              <a:t>Why would you outsource your IT? Why would anybody hire somebody to take care of their computers for them? Why would anybody use these dangerous tools and allow their clients to be compromised? And it was clear that the media didn't understand anything, not one single paragraph of what was actually happening. They didn't understand the technology, they didn't understand the industry. And so basically, there was nobody who understood it, who got time on the radio or on television to actually explain what was going on. And the media made no attempt to find anybody. So once again, there was an opportunity for us to say, Well, wait a minute, we need a seat at the table when people are talking about us. </a:t>
            </a:r>
          </a:p>
          <a:p>
            <a:endParaRPr lang="en-US" dirty="0"/>
          </a:p>
        </p:txBody>
      </p:sp>
      <p:sp>
        <p:nvSpPr>
          <p:cNvPr id="4" name="Slide Number Placeholder 3"/>
          <p:cNvSpPr>
            <a:spLocks noGrp="1"/>
          </p:cNvSpPr>
          <p:nvPr>
            <p:ph type="sldNum" sz="quarter" idx="5"/>
          </p:nvPr>
        </p:nvSpPr>
        <p:spPr/>
        <p:txBody>
          <a:bodyPr/>
          <a:lstStyle/>
          <a:p>
            <a:fld id="{178C79E2-1DEF-4F7D-8498-E2254E8A2EA4}" type="slidenum">
              <a:rPr lang="en-US" smtClean="0"/>
              <a:t>10</a:t>
            </a:fld>
            <a:endParaRPr lang="en-US"/>
          </a:p>
        </p:txBody>
      </p:sp>
    </p:spTree>
    <p:extLst>
      <p:ext uri="{BB962C8B-B14F-4D97-AF65-F5344CB8AC3E}">
        <p14:creationId xmlns:p14="http://schemas.microsoft.com/office/powerpoint/2010/main" val="1359803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8AED7-B7BD-2E9A-4F4D-172FB47CBAE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58CF1A8-AAE7-F07E-AC09-909DF6312A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956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80C3-C794-8487-8451-BDEA548EAC1F}"/>
              </a:ext>
            </a:extLst>
          </p:cNvPr>
          <p:cNvSpPr>
            <a:spLocks noGrp="1"/>
          </p:cNvSpPr>
          <p:nvPr>
            <p:ph type="title"/>
          </p:nvPr>
        </p:nvSpPr>
        <p:spPr/>
        <p:txBody>
          <a:bodyPr/>
          <a:lstStyle>
            <a:lvl1pPr>
              <a:defRPr b="0">
                <a:solidFill>
                  <a:schemeClr val="accent1">
                    <a:lumMod val="75000"/>
                  </a:schemeClr>
                </a:solidFill>
                <a:latin typeface="Bahnschrift" panose="020B0502040204020203" pitchFamily="34" charset="0"/>
                <a:cs typeface="Aharoni" panose="020F0502020204030204" pitchFamily="2" charset="-79"/>
              </a:defRPr>
            </a:lvl1pPr>
          </a:lstStyle>
          <a:p>
            <a:r>
              <a:rPr lang="en-US" dirty="0"/>
              <a:t>Click to edit Master title style</a:t>
            </a:r>
          </a:p>
        </p:txBody>
      </p:sp>
      <p:sp>
        <p:nvSpPr>
          <p:cNvPr id="3" name="Content Placeholder 2">
            <a:extLst>
              <a:ext uri="{FF2B5EF4-FFF2-40B4-BE49-F238E27FC236}">
                <a16:creationId xmlns:a16="http://schemas.microsoft.com/office/drawing/2014/main" id="{E98F6754-BD8A-D92B-E246-483413365DAC}"/>
              </a:ext>
            </a:extLst>
          </p:cNvPr>
          <p:cNvSpPr>
            <a:spLocks noGrp="1"/>
          </p:cNvSpPr>
          <p:nvPr>
            <p:ph idx="1"/>
          </p:nvPr>
        </p:nvSpPr>
        <p:spPr>
          <a:xfrm>
            <a:off x="1008298" y="1834116"/>
            <a:ext cx="10345502" cy="3657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8" name="Object 7">
            <a:extLst>
              <a:ext uri="{FF2B5EF4-FFF2-40B4-BE49-F238E27FC236}">
                <a16:creationId xmlns:a16="http://schemas.microsoft.com/office/drawing/2014/main" id="{4FC249FA-7DF0-3B0A-A61E-4BE4FB2274D8}"/>
              </a:ext>
            </a:extLst>
          </p:cNvPr>
          <p:cNvGraphicFramePr>
            <a:graphicFrameLocks noChangeAspect="1"/>
          </p:cNvGraphicFramePr>
          <p:nvPr userDrawn="1">
            <p:extLst>
              <p:ext uri="{D42A27DB-BD31-4B8C-83A1-F6EECF244321}">
                <p14:modId xmlns:p14="http://schemas.microsoft.com/office/powerpoint/2010/main" val="3959961195"/>
              </p:ext>
            </p:extLst>
          </p:nvPr>
        </p:nvGraphicFramePr>
        <p:xfrm>
          <a:off x="0" y="6416748"/>
          <a:ext cx="12192000" cy="467833"/>
        </p:xfrm>
        <a:graphic>
          <a:graphicData uri="http://schemas.openxmlformats.org/presentationml/2006/ole">
            <mc:AlternateContent xmlns:mc="http://schemas.openxmlformats.org/markup-compatibility/2006">
              <mc:Choice xmlns:v="urn:schemas-microsoft-com:vml" Requires="v">
                <p:oleObj r:id="rId2" imgW="5852160" imgH="304560" progId="">
                  <p:embed/>
                </p:oleObj>
              </mc:Choice>
              <mc:Fallback>
                <p:oleObj r:id="rId2" imgW="5852160" imgH="304560" progId="">
                  <p:embed/>
                  <p:pic>
                    <p:nvPicPr>
                      <p:cNvPr id="7" name="Object 6">
                        <a:extLst>
                          <a:ext uri="{FF2B5EF4-FFF2-40B4-BE49-F238E27FC236}">
                            <a16:creationId xmlns:a16="http://schemas.microsoft.com/office/drawing/2014/main" id="{D9980F51-98C2-23B2-CC81-DF35C55CCBFE}"/>
                          </a:ext>
                        </a:extLst>
                      </p:cNvPr>
                      <p:cNvPicPr/>
                      <p:nvPr/>
                    </p:nvPicPr>
                    <p:blipFill>
                      <a:blip r:embed="rId3"/>
                      <a:stretch>
                        <a:fillRect/>
                      </a:stretch>
                    </p:blipFill>
                    <p:spPr>
                      <a:xfrm>
                        <a:off x="0" y="6416748"/>
                        <a:ext cx="12192000" cy="467833"/>
                      </a:xfrm>
                      <a:prstGeom prst="rect">
                        <a:avLst/>
                      </a:prstGeom>
                    </p:spPr>
                  </p:pic>
                </p:oleObj>
              </mc:Fallback>
            </mc:AlternateContent>
          </a:graphicData>
        </a:graphic>
      </p:graphicFrame>
      <p:pic>
        <p:nvPicPr>
          <p:cNvPr id="9" name="Picture 8" descr="A qr code with a logo&#10;&#10;Description automatically generated">
            <a:extLst>
              <a:ext uri="{FF2B5EF4-FFF2-40B4-BE49-F238E27FC236}">
                <a16:creationId xmlns:a16="http://schemas.microsoft.com/office/drawing/2014/main" id="{CC241879-985E-1CFC-5CCB-CF0A49F896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44494" y="5922336"/>
            <a:ext cx="804364" cy="804364"/>
          </a:xfrm>
          <a:prstGeom prst="rect">
            <a:avLst/>
          </a:prstGeom>
        </p:spPr>
      </p:pic>
      <p:pic>
        <p:nvPicPr>
          <p:cNvPr id="10" name="Picture 9" descr="A blue circle with text&#10;&#10;Description automatically generated">
            <a:extLst>
              <a:ext uri="{FF2B5EF4-FFF2-40B4-BE49-F238E27FC236}">
                <a16:creationId xmlns:a16="http://schemas.microsoft.com/office/drawing/2014/main" id="{11F3038E-6463-7DE5-60A6-55DE77DA06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138" y="5491713"/>
            <a:ext cx="966160" cy="896597"/>
          </a:xfrm>
          <a:prstGeom prst="rect">
            <a:avLst/>
          </a:prstGeom>
        </p:spPr>
      </p:pic>
      <p:sp>
        <p:nvSpPr>
          <p:cNvPr id="11" name="TextBox 10">
            <a:extLst>
              <a:ext uri="{FF2B5EF4-FFF2-40B4-BE49-F238E27FC236}">
                <a16:creationId xmlns:a16="http://schemas.microsoft.com/office/drawing/2014/main" id="{061C6F10-497C-998B-4F68-CA56DC55C243}"/>
              </a:ext>
            </a:extLst>
          </p:cNvPr>
          <p:cNvSpPr txBox="1"/>
          <p:nvPr userDrawn="1"/>
        </p:nvSpPr>
        <p:spPr>
          <a:xfrm>
            <a:off x="912607" y="6475232"/>
            <a:ext cx="1405291" cy="369332"/>
          </a:xfrm>
          <a:prstGeom prst="rect">
            <a:avLst/>
          </a:prstGeom>
          <a:noFill/>
        </p:spPr>
        <p:txBody>
          <a:bodyPr wrap="square" rtlCol="0">
            <a:spAutoFit/>
          </a:bodyPr>
          <a:lstStyle/>
          <a:p>
            <a:r>
              <a:rPr lang="en-US" b="1" dirty="0"/>
              <a:t>NSITSP.org</a:t>
            </a:r>
          </a:p>
        </p:txBody>
      </p:sp>
    </p:spTree>
    <p:extLst>
      <p:ext uri="{BB962C8B-B14F-4D97-AF65-F5344CB8AC3E}">
        <p14:creationId xmlns:p14="http://schemas.microsoft.com/office/powerpoint/2010/main" val="255372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37E8-E8CC-BCC7-F6AD-AF12C46AE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38313F-DA56-C87E-49B2-58B09F2158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11DC40-2011-83E3-45E0-422CD99B5AD9}"/>
              </a:ext>
            </a:extLst>
          </p:cNvPr>
          <p:cNvSpPr>
            <a:spLocks noGrp="1"/>
          </p:cNvSpPr>
          <p:nvPr>
            <p:ph type="dt" sz="half" idx="10"/>
          </p:nvPr>
        </p:nvSpPr>
        <p:spPr>
          <a:xfrm>
            <a:off x="838200" y="6356350"/>
            <a:ext cx="2743200" cy="365125"/>
          </a:xfrm>
          <a:prstGeom prst="rect">
            <a:avLst/>
          </a:prstGeom>
        </p:spPr>
        <p:txBody>
          <a:bodyPr/>
          <a:lstStyle/>
          <a:p>
            <a:fld id="{B95280D3-AE69-45F8-BBB4-DD54636B3B8E}" type="datetimeFigureOut">
              <a:rPr lang="en-US" smtClean="0"/>
              <a:t>7/6/2023</a:t>
            </a:fld>
            <a:endParaRPr lang="en-US"/>
          </a:p>
        </p:txBody>
      </p:sp>
      <p:sp>
        <p:nvSpPr>
          <p:cNvPr id="5" name="Footer Placeholder 4">
            <a:extLst>
              <a:ext uri="{FF2B5EF4-FFF2-40B4-BE49-F238E27FC236}">
                <a16:creationId xmlns:a16="http://schemas.microsoft.com/office/drawing/2014/main" id="{F8777763-2818-5436-8BF5-FB7F789BA5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6361695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8747D-768E-379C-212E-07F1C7EE2117}"/>
              </a:ext>
            </a:extLst>
          </p:cNvPr>
          <p:cNvSpPr>
            <a:spLocks noGrp="1"/>
          </p:cNvSpPr>
          <p:nvPr>
            <p:ph type="title"/>
          </p:nvPr>
        </p:nvSpPr>
        <p:spPr>
          <a:xfrm>
            <a:off x="838200" y="365125"/>
            <a:ext cx="10515600" cy="10117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13DEB2D-5DB6-B990-C79B-FFF36B0F8CBF}"/>
              </a:ext>
            </a:extLst>
          </p:cNvPr>
          <p:cNvSpPr>
            <a:spLocks noGrp="1"/>
          </p:cNvSpPr>
          <p:nvPr>
            <p:ph type="body" idx="1"/>
          </p:nvPr>
        </p:nvSpPr>
        <p:spPr>
          <a:xfrm>
            <a:off x="1078028" y="1834116"/>
            <a:ext cx="10275771" cy="36591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516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mallbizthought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wmf"/></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83BA-1EFE-BE6A-FEA7-41D7F6A013BE}"/>
              </a:ext>
            </a:extLst>
          </p:cNvPr>
          <p:cNvSpPr>
            <a:spLocks noGrp="1"/>
          </p:cNvSpPr>
          <p:nvPr>
            <p:ph type="ctrTitle"/>
          </p:nvPr>
        </p:nvSpPr>
        <p:spPr>
          <a:xfrm>
            <a:off x="-20474" y="341193"/>
            <a:ext cx="4299044" cy="3087807"/>
          </a:xfrm>
        </p:spPr>
        <p:txBody>
          <a:bodyPr wrap="square" anchor="t">
            <a:normAutofit fontScale="90000"/>
          </a:bodyPr>
          <a:lstStyle/>
          <a:p>
            <a:r>
              <a:rPr lang="en-US" sz="6700" dirty="0"/>
              <a:t>Introducing NSITSP</a:t>
            </a:r>
            <a:br>
              <a:rPr lang="en-US" sz="4400" dirty="0"/>
            </a:br>
            <a:br>
              <a:rPr lang="en-US" sz="4400" dirty="0"/>
            </a:br>
            <a:r>
              <a:rPr lang="en-US" sz="4400" dirty="0"/>
              <a:t>Transforming the IT Industry</a:t>
            </a:r>
          </a:p>
        </p:txBody>
      </p:sp>
      <p:pic>
        <p:nvPicPr>
          <p:cNvPr id="11" name="Picture 10" descr="A blue circle with text&#10;&#10;Description automatically generated">
            <a:extLst>
              <a:ext uri="{FF2B5EF4-FFF2-40B4-BE49-F238E27FC236}">
                <a16:creationId xmlns:a16="http://schemas.microsoft.com/office/drawing/2014/main" id="{B462AFF1-22BC-71F4-C505-592DD9675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4955"/>
            <a:ext cx="2186388" cy="2028968"/>
          </a:xfrm>
          <a:prstGeom prst="rect">
            <a:avLst/>
          </a:prstGeom>
        </p:spPr>
      </p:pic>
    </p:spTree>
    <p:extLst>
      <p:ext uri="{BB962C8B-B14F-4D97-AF65-F5344CB8AC3E}">
        <p14:creationId xmlns:p14="http://schemas.microsoft.com/office/powerpoint/2010/main" val="86417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1AFA-013F-CC80-9B43-DDB7D97915DE}"/>
              </a:ext>
            </a:extLst>
          </p:cNvPr>
          <p:cNvSpPr>
            <a:spLocks noGrp="1"/>
          </p:cNvSpPr>
          <p:nvPr>
            <p:ph type="title"/>
          </p:nvPr>
        </p:nvSpPr>
        <p:spPr/>
        <p:txBody>
          <a:bodyPr/>
          <a:lstStyle/>
          <a:p>
            <a:r>
              <a:rPr lang="en-US" dirty="0"/>
              <a:t>June 2020</a:t>
            </a:r>
          </a:p>
        </p:txBody>
      </p:sp>
      <p:sp>
        <p:nvSpPr>
          <p:cNvPr id="3" name="Content Placeholder 2">
            <a:extLst>
              <a:ext uri="{FF2B5EF4-FFF2-40B4-BE49-F238E27FC236}">
                <a16:creationId xmlns:a16="http://schemas.microsoft.com/office/drawing/2014/main" id="{C09BAE09-54EE-B379-01B2-24BEEFDBCB2D}"/>
              </a:ext>
            </a:extLst>
          </p:cNvPr>
          <p:cNvSpPr>
            <a:spLocks noGrp="1"/>
          </p:cNvSpPr>
          <p:nvPr>
            <p:ph idx="1"/>
          </p:nvPr>
        </p:nvSpPr>
        <p:spPr>
          <a:xfrm>
            <a:off x="1092530" y="3583173"/>
            <a:ext cx="7266725" cy="1589564"/>
          </a:xfrm>
        </p:spPr>
        <p:txBody>
          <a:bodyPr>
            <a:normAutofit lnSpcReduction="10000"/>
          </a:bodyPr>
          <a:lstStyle/>
          <a:p>
            <a:r>
              <a:rPr lang="en-US" dirty="0"/>
              <a:t>Kaseya attack . . .</a:t>
            </a:r>
          </a:p>
          <a:p>
            <a:endParaRPr lang="en-US" dirty="0"/>
          </a:p>
          <a:p>
            <a:r>
              <a:rPr lang="en-US" dirty="0"/>
              <a:t>Media response</a:t>
            </a:r>
          </a:p>
        </p:txBody>
      </p:sp>
      <p:pic>
        <p:nvPicPr>
          <p:cNvPr id="5" name="Picture 4">
            <a:extLst>
              <a:ext uri="{FF2B5EF4-FFF2-40B4-BE49-F238E27FC236}">
                <a16:creationId xmlns:a16="http://schemas.microsoft.com/office/drawing/2014/main" id="{669E4271-28B5-4EFD-07CA-D44A57724748}"/>
              </a:ext>
            </a:extLst>
          </p:cNvPr>
          <p:cNvPicPr>
            <a:picLocks noChangeAspect="1"/>
          </p:cNvPicPr>
          <p:nvPr/>
        </p:nvPicPr>
        <p:blipFill>
          <a:blip r:embed="rId3"/>
          <a:stretch>
            <a:fillRect/>
          </a:stretch>
        </p:blipFill>
        <p:spPr>
          <a:xfrm>
            <a:off x="8915400" y="1376916"/>
            <a:ext cx="2438400" cy="2438400"/>
          </a:xfrm>
          <a:prstGeom prst="rect">
            <a:avLst/>
          </a:prstGeom>
        </p:spPr>
      </p:pic>
      <p:sp>
        <p:nvSpPr>
          <p:cNvPr id="6" name="Title 1">
            <a:extLst>
              <a:ext uri="{FF2B5EF4-FFF2-40B4-BE49-F238E27FC236}">
                <a16:creationId xmlns:a16="http://schemas.microsoft.com/office/drawing/2014/main" id="{695E6F2E-F507-A1C1-F2AC-79569F314EBE}"/>
              </a:ext>
            </a:extLst>
          </p:cNvPr>
          <p:cNvSpPr txBox="1">
            <a:spLocks/>
          </p:cNvSpPr>
          <p:nvPr/>
        </p:nvSpPr>
        <p:spPr>
          <a:xfrm>
            <a:off x="838200" y="2539409"/>
            <a:ext cx="10598888" cy="1111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latin typeface="Bahnschrift" panose="020B0502040204020203" pitchFamily="34" charset="0"/>
                <a:ea typeface="+mj-ea"/>
                <a:cs typeface="Aharoni" panose="020F0502020204030204" pitchFamily="2" charset="-79"/>
              </a:defRPr>
            </a:lvl1pPr>
          </a:lstStyle>
          <a:p>
            <a:r>
              <a:rPr lang="en-US" dirty="0"/>
              <a:t>July 4</a:t>
            </a:r>
            <a:r>
              <a:rPr lang="en-US" baseline="30000" dirty="0"/>
              <a:t>th</a:t>
            </a:r>
            <a:r>
              <a:rPr lang="en-US" dirty="0"/>
              <a:t> Weekend . . . 2021</a:t>
            </a:r>
          </a:p>
        </p:txBody>
      </p:sp>
      <p:sp>
        <p:nvSpPr>
          <p:cNvPr id="7" name="Content Placeholder 2">
            <a:extLst>
              <a:ext uri="{FF2B5EF4-FFF2-40B4-BE49-F238E27FC236}">
                <a16:creationId xmlns:a16="http://schemas.microsoft.com/office/drawing/2014/main" id="{DD29063D-D14F-3B69-918D-6BEDD787827A}"/>
              </a:ext>
            </a:extLst>
          </p:cNvPr>
          <p:cNvSpPr txBox="1">
            <a:spLocks/>
          </p:cNvSpPr>
          <p:nvPr/>
        </p:nvSpPr>
        <p:spPr>
          <a:xfrm>
            <a:off x="1092530" y="1376916"/>
            <a:ext cx="6659664" cy="1111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State of Louisiana</a:t>
            </a:r>
          </a:p>
        </p:txBody>
      </p:sp>
    </p:spTree>
    <p:extLst>
      <p:ext uri="{BB962C8B-B14F-4D97-AF65-F5344CB8AC3E}">
        <p14:creationId xmlns:p14="http://schemas.microsoft.com/office/powerpoint/2010/main" val="134390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BD45-253C-2FA9-5B63-643590DE4207}"/>
              </a:ext>
            </a:extLst>
          </p:cNvPr>
          <p:cNvSpPr>
            <a:spLocks noGrp="1"/>
          </p:cNvSpPr>
          <p:nvPr>
            <p:ph type="title"/>
          </p:nvPr>
        </p:nvSpPr>
        <p:spPr/>
        <p:txBody>
          <a:bodyPr/>
          <a:lstStyle/>
          <a:p>
            <a:r>
              <a:rPr lang="en-US" dirty="0"/>
              <a:t>“The Government” – Federal and State</a:t>
            </a:r>
          </a:p>
        </p:txBody>
      </p:sp>
      <p:sp>
        <p:nvSpPr>
          <p:cNvPr id="3" name="Content Placeholder 2">
            <a:extLst>
              <a:ext uri="{FF2B5EF4-FFF2-40B4-BE49-F238E27FC236}">
                <a16:creationId xmlns:a16="http://schemas.microsoft.com/office/drawing/2014/main" id="{C69624F1-5711-5EB9-BF9D-E172CE69AC02}"/>
              </a:ext>
            </a:extLst>
          </p:cNvPr>
          <p:cNvSpPr>
            <a:spLocks noGrp="1"/>
          </p:cNvSpPr>
          <p:nvPr>
            <p:ph idx="1"/>
          </p:nvPr>
        </p:nvSpPr>
        <p:spPr/>
        <p:txBody>
          <a:bodyPr/>
          <a:lstStyle/>
          <a:p>
            <a:r>
              <a:rPr lang="en-US" dirty="0"/>
              <a:t>Feds: </a:t>
            </a:r>
            <a:br>
              <a:rPr lang="en-US" dirty="0"/>
            </a:br>
            <a:r>
              <a:rPr lang="en-US" dirty="0"/>
              <a:t>Warning your clients about YOU</a:t>
            </a:r>
          </a:p>
          <a:p>
            <a:endParaRPr lang="en-US" dirty="0"/>
          </a:p>
          <a:p>
            <a:r>
              <a:rPr lang="en-US" dirty="0"/>
              <a:t>Every state legislature has as least </a:t>
            </a:r>
            <a:br>
              <a:rPr lang="en-US" dirty="0"/>
            </a:br>
            <a:r>
              <a:rPr lang="en-US" dirty="0"/>
              <a:t>one committee with the word </a:t>
            </a:r>
            <a:br>
              <a:rPr lang="en-US" dirty="0"/>
            </a:br>
            <a:r>
              <a:rPr lang="en-US" dirty="0"/>
              <a:t>“cybersecurity” in its title</a:t>
            </a:r>
          </a:p>
          <a:p>
            <a:pPr lvl="1"/>
            <a:r>
              <a:rPr lang="en-US" dirty="0"/>
              <a:t>There are now thousands of proposed bills</a:t>
            </a:r>
          </a:p>
        </p:txBody>
      </p:sp>
      <p:pic>
        <p:nvPicPr>
          <p:cNvPr id="1026" name="Picture 2">
            <a:extLst>
              <a:ext uri="{FF2B5EF4-FFF2-40B4-BE49-F238E27FC236}">
                <a16:creationId xmlns:a16="http://schemas.microsoft.com/office/drawing/2014/main" id="{869B5DBC-9614-39FA-B8B0-FB7815C1D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834116"/>
            <a:ext cx="3810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75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Problems</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lstStyle/>
          <a:p>
            <a:pPr marL="0" indent="0" algn="ctr">
              <a:buNone/>
            </a:pPr>
            <a:r>
              <a:rPr lang="en-US" dirty="0"/>
              <a:t>We Don’t Have “A” Problem</a:t>
            </a:r>
          </a:p>
          <a:p>
            <a:pPr marL="0" indent="0" algn="ctr">
              <a:buNone/>
            </a:pPr>
            <a:endParaRPr lang="en-US" dirty="0"/>
          </a:p>
          <a:p>
            <a:pPr marL="0" indent="0" algn="ctr">
              <a:buNone/>
            </a:pPr>
            <a:r>
              <a:rPr lang="en-US" dirty="0"/>
              <a:t>We Have A Lot of Them</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2774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1298-95A5-4C4C-BF5F-28B0CE36F572}"/>
              </a:ext>
            </a:extLst>
          </p:cNvPr>
          <p:cNvSpPr>
            <a:spLocks noGrp="1"/>
          </p:cNvSpPr>
          <p:nvPr>
            <p:ph type="title"/>
          </p:nvPr>
        </p:nvSpPr>
        <p:spPr>
          <a:xfrm>
            <a:off x="838200" y="365125"/>
            <a:ext cx="10515600" cy="1451800"/>
          </a:xfrm>
        </p:spPr>
        <p:txBody>
          <a:bodyPr>
            <a:normAutofit/>
          </a:bodyPr>
          <a:lstStyle/>
          <a:p>
            <a:r>
              <a:rPr lang="en-US" dirty="0"/>
              <a:t>The Nine Pillars</a:t>
            </a:r>
            <a:br>
              <a:rPr lang="en-US" dirty="0"/>
            </a:br>
            <a:r>
              <a:rPr lang="en-US" sz="3100" dirty="0"/>
              <a:t>Transforming and Industry Into a Profession	</a:t>
            </a:r>
            <a:r>
              <a:rPr lang="en-US" dirty="0"/>
              <a:t>	</a:t>
            </a:r>
            <a:endParaRPr lang="en-US" sz="2200" dirty="0">
              <a:solidFill>
                <a:schemeClr val="tx1"/>
              </a:solidFill>
            </a:endParaRPr>
          </a:p>
        </p:txBody>
      </p:sp>
      <p:sp>
        <p:nvSpPr>
          <p:cNvPr id="9" name="Content Placeholder 8">
            <a:extLst>
              <a:ext uri="{FF2B5EF4-FFF2-40B4-BE49-F238E27FC236}">
                <a16:creationId xmlns:a16="http://schemas.microsoft.com/office/drawing/2014/main" id="{912F8E87-EB0E-4D16-9DD1-61052FED7470}"/>
              </a:ext>
            </a:extLst>
          </p:cNvPr>
          <p:cNvSpPr>
            <a:spLocks noGrp="1"/>
          </p:cNvSpPr>
          <p:nvPr>
            <p:ph idx="1"/>
          </p:nvPr>
        </p:nvSpPr>
        <p:spPr>
          <a:xfrm>
            <a:off x="4724400" y="2108201"/>
            <a:ext cx="6431280" cy="3956169"/>
          </a:xfrm>
        </p:spPr>
        <p:txBody>
          <a:bodyPr>
            <a:normAutofit/>
          </a:bodyPr>
          <a:lstStyle/>
          <a:p>
            <a:pPr marL="342900" indent="-342900">
              <a:buFont typeface="Wingdings" panose="05000000000000000000" pitchFamily="2" charset="2"/>
              <a:buChar char="q"/>
            </a:pPr>
            <a:r>
              <a:rPr lang="en-US" sz="1800" dirty="0"/>
              <a:t>Profit</a:t>
            </a:r>
          </a:p>
          <a:p>
            <a:pPr marL="342900" indent="-342900">
              <a:buFont typeface="Wingdings" panose="05000000000000000000" pitchFamily="2" charset="2"/>
              <a:buChar char="q"/>
            </a:pPr>
            <a:r>
              <a:rPr lang="en-US" sz="1800" dirty="0"/>
              <a:t>Maintenance-Focused Support</a:t>
            </a:r>
          </a:p>
          <a:p>
            <a:pPr marL="342900" indent="-342900">
              <a:buFont typeface="Wingdings" panose="05000000000000000000" pitchFamily="2" charset="2"/>
              <a:buChar char="q"/>
            </a:pPr>
            <a:r>
              <a:rPr lang="en-US" sz="1800" dirty="0"/>
              <a:t>Education and Certification</a:t>
            </a:r>
          </a:p>
          <a:p>
            <a:pPr marL="342900" indent="-342900">
              <a:buFont typeface="Wingdings" panose="05000000000000000000" pitchFamily="2" charset="2"/>
              <a:buChar char="q"/>
            </a:pPr>
            <a:r>
              <a:rPr lang="en-US" sz="1800" dirty="0"/>
              <a:t>Core Values / Statement of Ethics</a:t>
            </a:r>
          </a:p>
          <a:p>
            <a:pPr marL="342900" indent="-342900">
              <a:buFont typeface="Wingdings" panose="05000000000000000000" pitchFamily="2" charset="2"/>
              <a:buChar char="q"/>
            </a:pPr>
            <a:r>
              <a:rPr lang="en-US" sz="1800" dirty="0"/>
              <a:t>Defending client systems </a:t>
            </a:r>
          </a:p>
          <a:p>
            <a:pPr marL="342900" indent="-342900">
              <a:buFont typeface="Wingdings" panose="05000000000000000000" pitchFamily="2" charset="2"/>
              <a:buChar char="q"/>
            </a:pPr>
            <a:r>
              <a:rPr lang="en-US" sz="1800" dirty="0"/>
              <a:t>Response to our greatest challenges</a:t>
            </a:r>
          </a:p>
          <a:p>
            <a:pPr marL="342900" indent="-342900">
              <a:buFont typeface="Wingdings" panose="05000000000000000000" pitchFamily="2" charset="2"/>
              <a:buChar char="q"/>
            </a:pPr>
            <a:r>
              <a:rPr lang="en-US" sz="1800" dirty="0"/>
              <a:t>Regulation and Protection</a:t>
            </a:r>
          </a:p>
          <a:p>
            <a:pPr marL="342900" indent="-342900">
              <a:buFont typeface="Wingdings" panose="05000000000000000000" pitchFamily="2" charset="2"/>
              <a:buChar char="q"/>
            </a:pPr>
            <a:r>
              <a:rPr lang="en-US" sz="1800" dirty="0"/>
              <a:t>Cooperation and Alliance with the Insurance Industry</a:t>
            </a:r>
          </a:p>
          <a:p>
            <a:pPr marL="342900" indent="-342900">
              <a:buFont typeface="Wingdings" panose="05000000000000000000" pitchFamily="2" charset="2"/>
              <a:buChar char="q"/>
            </a:pPr>
            <a:r>
              <a:rPr lang="en-US" sz="1800" dirty="0"/>
              <a:t>Building a Path to the Future</a:t>
            </a:r>
          </a:p>
        </p:txBody>
      </p:sp>
      <p:pic>
        <p:nvPicPr>
          <p:cNvPr id="11" name="Picture 10">
            <a:extLst>
              <a:ext uri="{FF2B5EF4-FFF2-40B4-BE49-F238E27FC236}">
                <a16:creationId xmlns:a16="http://schemas.microsoft.com/office/drawing/2014/main" id="{F1AA70F6-E925-4813-8032-B75FF2B65CA1}"/>
              </a:ext>
            </a:extLst>
          </p:cNvPr>
          <p:cNvPicPr>
            <a:picLocks noChangeAspect="1"/>
          </p:cNvPicPr>
          <p:nvPr/>
        </p:nvPicPr>
        <p:blipFill>
          <a:blip r:embed="rId3"/>
          <a:stretch>
            <a:fillRect/>
          </a:stretch>
        </p:blipFill>
        <p:spPr>
          <a:xfrm>
            <a:off x="1097280" y="2108201"/>
            <a:ext cx="3048000" cy="2029968"/>
          </a:xfrm>
          <a:prstGeom prst="rect">
            <a:avLst/>
          </a:prstGeom>
        </p:spPr>
      </p:pic>
      <p:sp>
        <p:nvSpPr>
          <p:cNvPr id="3" name="TextBox 2">
            <a:extLst>
              <a:ext uri="{FF2B5EF4-FFF2-40B4-BE49-F238E27FC236}">
                <a16:creationId xmlns:a16="http://schemas.microsoft.com/office/drawing/2014/main" id="{AC1F3E83-3F00-9572-BA80-881B281E044F}"/>
              </a:ext>
            </a:extLst>
          </p:cNvPr>
          <p:cNvSpPr txBox="1"/>
          <p:nvPr/>
        </p:nvSpPr>
        <p:spPr>
          <a:xfrm>
            <a:off x="1097280" y="4185404"/>
            <a:ext cx="3048001" cy="369332"/>
          </a:xfrm>
          <a:prstGeom prst="rect">
            <a:avLst/>
          </a:prstGeom>
          <a:noFill/>
        </p:spPr>
        <p:txBody>
          <a:bodyPr wrap="square" rtlCol="0">
            <a:spAutoFit/>
          </a:bodyPr>
          <a:lstStyle/>
          <a:p>
            <a:r>
              <a:rPr lang="en-US" sz="1800" dirty="0">
                <a:solidFill>
                  <a:schemeClr val="tx1"/>
                </a:solidFill>
              </a:rPr>
              <a:t>See https://nsitsp.org/history/</a:t>
            </a:r>
            <a:endParaRPr lang="en-US" dirty="0"/>
          </a:p>
        </p:txBody>
      </p:sp>
    </p:spTree>
    <p:extLst>
      <p:ext uri="{BB962C8B-B14F-4D97-AF65-F5344CB8AC3E}">
        <p14:creationId xmlns:p14="http://schemas.microsoft.com/office/powerpoint/2010/main" val="302682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3F5B-9F50-447B-B0E7-282585973121}"/>
              </a:ext>
            </a:extLst>
          </p:cNvPr>
          <p:cNvSpPr>
            <a:spLocks noGrp="1"/>
          </p:cNvSpPr>
          <p:nvPr>
            <p:ph type="title"/>
          </p:nvPr>
        </p:nvSpPr>
        <p:spPr/>
        <p:txBody>
          <a:bodyPr/>
          <a:lstStyle/>
          <a:p>
            <a:r>
              <a:rPr lang="en-US" dirty="0"/>
              <a:t>1. Profit</a:t>
            </a:r>
          </a:p>
        </p:txBody>
      </p:sp>
      <p:sp>
        <p:nvSpPr>
          <p:cNvPr id="3" name="Content Placeholder 2">
            <a:extLst>
              <a:ext uri="{FF2B5EF4-FFF2-40B4-BE49-F238E27FC236}">
                <a16:creationId xmlns:a16="http://schemas.microsoft.com/office/drawing/2014/main" id="{19A4CA66-B32C-4932-BFAF-B504F2D1BD02}"/>
              </a:ext>
            </a:extLst>
          </p:cNvPr>
          <p:cNvSpPr>
            <a:spLocks noGrp="1"/>
          </p:cNvSpPr>
          <p:nvPr>
            <p:ph idx="1"/>
          </p:nvPr>
        </p:nvSpPr>
        <p:spPr>
          <a:xfrm>
            <a:off x="1008298" y="1483225"/>
            <a:ext cx="8313832" cy="1368996"/>
          </a:xfrm>
        </p:spPr>
        <p:txBody>
          <a:bodyPr/>
          <a:lstStyle/>
          <a:p>
            <a:r>
              <a:rPr lang="en-US" dirty="0"/>
              <a:t>Profit is not the only measure of success, but it is a necessary one.</a:t>
            </a:r>
          </a:p>
          <a:p>
            <a:endParaRPr lang="en-US" dirty="0"/>
          </a:p>
        </p:txBody>
      </p:sp>
      <p:sp>
        <p:nvSpPr>
          <p:cNvPr id="5" name="Title 1">
            <a:extLst>
              <a:ext uri="{FF2B5EF4-FFF2-40B4-BE49-F238E27FC236}">
                <a16:creationId xmlns:a16="http://schemas.microsoft.com/office/drawing/2014/main" id="{C4FA78A7-42C9-BD3E-FF00-8132839C4586}"/>
              </a:ext>
            </a:extLst>
          </p:cNvPr>
          <p:cNvSpPr txBox="1">
            <a:spLocks/>
          </p:cNvSpPr>
          <p:nvPr/>
        </p:nvSpPr>
        <p:spPr>
          <a:xfrm>
            <a:off x="668102" y="3157018"/>
            <a:ext cx="10515600" cy="1011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latin typeface="Bahnschrift" panose="020B0502040204020203" pitchFamily="34" charset="0"/>
                <a:ea typeface="+mj-ea"/>
                <a:cs typeface="Aharoni" panose="020F0502020204030204" pitchFamily="2" charset="-79"/>
              </a:defRPr>
            </a:lvl1pPr>
          </a:lstStyle>
          <a:p>
            <a:r>
              <a:rPr lang="en-US"/>
              <a:t>2. Maintenance-Focused Support</a:t>
            </a:r>
            <a:endParaRPr lang="en-US" dirty="0"/>
          </a:p>
        </p:txBody>
      </p:sp>
      <p:sp>
        <p:nvSpPr>
          <p:cNvPr id="6" name="Content Placeholder 2">
            <a:extLst>
              <a:ext uri="{FF2B5EF4-FFF2-40B4-BE49-F238E27FC236}">
                <a16:creationId xmlns:a16="http://schemas.microsoft.com/office/drawing/2014/main" id="{C4DB6886-E85E-BB7D-B29B-5ED771567D13}"/>
              </a:ext>
            </a:extLst>
          </p:cNvPr>
          <p:cNvSpPr txBox="1">
            <a:spLocks/>
          </p:cNvSpPr>
          <p:nvPr/>
        </p:nvSpPr>
        <p:spPr>
          <a:xfrm>
            <a:off x="1008298" y="4263242"/>
            <a:ext cx="10345502" cy="1368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Backup and Maintenance are the foundation of all IT service.</a:t>
            </a:r>
          </a:p>
          <a:p>
            <a:endParaRPr lang="en-US" dirty="0"/>
          </a:p>
          <a:p>
            <a:endParaRPr lang="en-US" dirty="0"/>
          </a:p>
        </p:txBody>
      </p:sp>
      <p:pic>
        <p:nvPicPr>
          <p:cNvPr id="7" name="Picture 6">
            <a:extLst>
              <a:ext uri="{FF2B5EF4-FFF2-40B4-BE49-F238E27FC236}">
                <a16:creationId xmlns:a16="http://schemas.microsoft.com/office/drawing/2014/main" id="{63781E52-A007-8439-9D2F-8CB6C5CF5DE3}"/>
              </a:ext>
            </a:extLst>
          </p:cNvPr>
          <p:cNvPicPr>
            <a:picLocks noChangeAspect="1"/>
          </p:cNvPicPr>
          <p:nvPr/>
        </p:nvPicPr>
        <p:blipFill>
          <a:blip r:embed="rId3"/>
          <a:stretch>
            <a:fillRect/>
          </a:stretch>
        </p:blipFill>
        <p:spPr>
          <a:xfrm>
            <a:off x="9879943" y="871020"/>
            <a:ext cx="2055550" cy="1368996"/>
          </a:xfrm>
          <a:prstGeom prst="rect">
            <a:avLst/>
          </a:prstGeom>
        </p:spPr>
      </p:pic>
    </p:spTree>
    <p:extLst>
      <p:ext uri="{BB962C8B-B14F-4D97-AF65-F5344CB8AC3E}">
        <p14:creationId xmlns:p14="http://schemas.microsoft.com/office/powerpoint/2010/main" val="192652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4FBB-4CE7-44DC-B871-35AA2F242382}"/>
              </a:ext>
            </a:extLst>
          </p:cNvPr>
          <p:cNvSpPr>
            <a:spLocks noGrp="1"/>
          </p:cNvSpPr>
          <p:nvPr>
            <p:ph type="title"/>
          </p:nvPr>
        </p:nvSpPr>
        <p:spPr/>
        <p:txBody>
          <a:bodyPr/>
          <a:lstStyle/>
          <a:p>
            <a:r>
              <a:rPr lang="en-US" dirty="0"/>
              <a:t>3. Education and Certification</a:t>
            </a:r>
          </a:p>
        </p:txBody>
      </p:sp>
      <p:sp>
        <p:nvSpPr>
          <p:cNvPr id="3" name="Content Placeholder 2">
            <a:extLst>
              <a:ext uri="{FF2B5EF4-FFF2-40B4-BE49-F238E27FC236}">
                <a16:creationId xmlns:a16="http://schemas.microsoft.com/office/drawing/2014/main" id="{953A1C52-4CDB-4499-9080-C155436B5D0C}"/>
              </a:ext>
            </a:extLst>
          </p:cNvPr>
          <p:cNvSpPr>
            <a:spLocks noGrp="1"/>
          </p:cNvSpPr>
          <p:nvPr>
            <p:ph idx="1"/>
          </p:nvPr>
        </p:nvSpPr>
        <p:spPr>
          <a:xfrm>
            <a:off x="1008298" y="1356141"/>
            <a:ext cx="8313832" cy="1372222"/>
          </a:xfrm>
        </p:spPr>
        <p:txBody>
          <a:bodyPr/>
          <a:lstStyle/>
          <a:p>
            <a:r>
              <a:rPr lang="en-US" dirty="0"/>
              <a:t>Education and certification are central to professionalism and continual renewal.</a:t>
            </a:r>
          </a:p>
          <a:p>
            <a:endParaRPr lang="en-US" dirty="0"/>
          </a:p>
          <a:p>
            <a:endParaRPr lang="en-US" dirty="0"/>
          </a:p>
        </p:txBody>
      </p:sp>
      <p:sp>
        <p:nvSpPr>
          <p:cNvPr id="4" name="Title 1">
            <a:extLst>
              <a:ext uri="{FF2B5EF4-FFF2-40B4-BE49-F238E27FC236}">
                <a16:creationId xmlns:a16="http://schemas.microsoft.com/office/drawing/2014/main" id="{9CDACD3B-5D2D-3C26-11B4-E5DC6EE07FBD}"/>
              </a:ext>
            </a:extLst>
          </p:cNvPr>
          <p:cNvSpPr txBox="1">
            <a:spLocks/>
          </p:cNvSpPr>
          <p:nvPr/>
        </p:nvSpPr>
        <p:spPr>
          <a:xfrm>
            <a:off x="838200" y="3206339"/>
            <a:ext cx="10515600" cy="1011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latin typeface="Bahnschrift" panose="020B0502040204020203" pitchFamily="34" charset="0"/>
                <a:ea typeface="+mj-ea"/>
                <a:cs typeface="Aharoni" panose="020F0502020204030204" pitchFamily="2" charset="-79"/>
              </a:defRPr>
            </a:lvl1pPr>
          </a:lstStyle>
          <a:p>
            <a:r>
              <a:rPr lang="en-US" dirty="0"/>
              <a:t>4. Core Values / Statement of Ethics</a:t>
            </a:r>
          </a:p>
        </p:txBody>
      </p:sp>
      <p:sp>
        <p:nvSpPr>
          <p:cNvPr id="5" name="Content Placeholder 2">
            <a:extLst>
              <a:ext uri="{FF2B5EF4-FFF2-40B4-BE49-F238E27FC236}">
                <a16:creationId xmlns:a16="http://schemas.microsoft.com/office/drawing/2014/main" id="{2BA095AE-56B0-DA6B-D233-4DD91B6E24C0}"/>
              </a:ext>
            </a:extLst>
          </p:cNvPr>
          <p:cNvSpPr txBox="1">
            <a:spLocks/>
          </p:cNvSpPr>
          <p:nvPr/>
        </p:nvSpPr>
        <p:spPr>
          <a:xfrm>
            <a:off x="1008298" y="4218130"/>
            <a:ext cx="10345502" cy="1180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Ethics and principles ultimately define an industry and build the path to the future.</a:t>
            </a:r>
          </a:p>
          <a:p>
            <a:endParaRPr lang="en-US" dirty="0"/>
          </a:p>
          <a:p>
            <a:endParaRPr lang="en-US" dirty="0"/>
          </a:p>
        </p:txBody>
      </p:sp>
      <p:pic>
        <p:nvPicPr>
          <p:cNvPr id="6" name="Picture 5">
            <a:extLst>
              <a:ext uri="{FF2B5EF4-FFF2-40B4-BE49-F238E27FC236}">
                <a16:creationId xmlns:a16="http://schemas.microsoft.com/office/drawing/2014/main" id="{17DED756-3F3A-180E-CED7-A377EB971DCF}"/>
              </a:ext>
            </a:extLst>
          </p:cNvPr>
          <p:cNvPicPr>
            <a:picLocks noChangeAspect="1"/>
          </p:cNvPicPr>
          <p:nvPr/>
        </p:nvPicPr>
        <p:blipFill>
          <a:blip r:embed="rId3"/>
          <a:stretch>
            <a:fillRect/>
          </a:stretch>
        </p:blipFill>
        <p:spPr>
          <a:xfrm>
            <a:off x="9879943" y="871020"/>
            <a:ext cx="2055550" cy="1368996"/>
          </a:xfrm>
          <a:prstGeom prst="rect">
            <a:avLst/>
          </a:prstGeom>
        </p:spPr>
      </p:pic>
    </p:spTree>
    <p:extLst>
      <p:ext uri="{BB962C8B-B14F-4D97-AF65-F5344CB8AC3E}">
        <p14:creationId xmlns:p14="http://schemas.microsoft.com/office/powerpoint/2010/main" val="24219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FDD8-EBA8-46F7-AC53-7A0350A1078A}"/>
              </a:ext>
            </a:extLst>
          </p:cNvPr>
          <p:cNvSpPr>
            <a:spLocks noGrp="1"/>
          </p:cNvSpPr>
          <p:nvPr>
            <p:ph type="title"/>
          </p:nvPr>
        </p:nvSpPr>
        <p:spPr/>
        <p:txBody>
          <a:bodyPr/>
          <a:lstStyle/>
          <a:p>
            <a:r>
              <a:rPr lang="en-US" dirty="0"/>
              <a:t>5. Defending client systems</a:t>
            </a:r>
          </a:p>
        </p:txBody>
      </p:sp>
      <p:sp>
        <p:nvSpPr>
          <p:cNvPr id="3" name="Content Placeholder 2">
            <a:extLst>
              <a:ext uri="{FF2B5EF4-FFF2-40B4-BE49-F238E27FC236}">
                <a16:creationId xmlns:a16="http://schemas.microsoft.com/office/drawing/2014/main" id="{133D594A-AEBB-4344-A8B9-879252335568}"/>
              </a:ext>
            </a:extLst>
          </p:cNvPr>
          <p:cNvSpPr>
            <a:spLocks noGrp="1"/>
          </p:cNvSpPr>
          <p:nvPr>
            <p:ph idx="1"/>
          </p:nvPr>
        </p:nvSpPr>
        <p:spPr>
          <a:xfrm>
            <a:off x="1008298" y="1587293"/>
            <a:ext cx="8290081" cy="1011792"/>
          </a:xfrm>
        </p:spPr>
        <p:txBody>
          <a:bodyPr/>
          <a:lstStyle/>
          <a:p>
            <a:r>
              <a:rPr lang="en-US" dirty="0"/>
              <a:t>Defending client systems and data is an ethical imperative.</a:t>
            </a:r>
          </a:p>
          <a:p>
            <a:endParaRPr lang="en-US" dirty="0"/>
          </a:p>
          <a:p>
            <a:endParaRPr lang="en-US" dirty="0"/>
          </a:p>
        </p:txBody>
      </p:sp>
      <p:sp>
        <p:nvSpPr>
          <p:cNvPr id="4" name="Title 1">
            <a:extLst>
              <a:ext uri="{FF2B5EF4-FFF2-40B4-BE49-F238E27FC236}">
                <a16:creationId xmlns:a16="http://schemas.microsoft.com/office/drawing/2014/main" id="{9CDD9EA4-FF86-68FD-7327-4B70269C318C}"/>
              </a:ext>
            </a:extLst>
          </p:cNvPr>
          <p:cNvSpPr txBox="1">
            <a:spLocks/>
          </p:cNvSpPr>
          <p:nvPr/>
        </p:nvSpPr>
        <p:spPr>
          <a:xfrm>
            <a:off x="838200" y="2809462"/>
            <a:ext cx="10515600" cy="1011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latin typeface="Bahnschrift" panose="020B0502040204020203" pitchFamily="34" charset="0"/>
                <a:ea typeface="+mj-ea"/>
                <a:cs typeface="Aharoni" panose="020F0502020204030204" pitchFamily="2" charset="-79"/>
              </a:defRPr>
            </a:lvl1pPr>
          </a:lstStyle>
          <a:p>
            <a:r>
              <a:rPr lang="en-US"/>
              <a:t>6. Response to our greatest challenges</a:t>
            </a:r>
            <a:endParaRPr lang="en-US" dirty="0"/>
          </a:p>
        </p:txBody>
      </p:sp>
      <p:sp>
        <p:nvSpPr>
          <p:cNvPr id="5" name="Content Placeholder 2">
            <a:extLst>
              <a:ext uri="{FF2B5EF4-FFF2-40B4-BE49-F238E27FC236}">
                <a16:creationId xmlns:a16="http://schemas.microsoft.com/office/drawing/2014/main" id="{86A49011-9FAE-B492-3B28-C25B1315FBAD}"/>
              </a:ext>
            </a:extLst>
          </p:cNvPr>
          <p:cNvSpPr txBox="1">
            <a:spLocks/>
          </p:cNvSpPr>
          <p:nvPr/>
        </p:nvSpPr>
        <p:spPr>
          <a:xfrm>
            <a:off x="1008298" y="3873293"/>
            <a:ext cx="10345502" cy="1213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strong profession begins with a consistent, effective response to our greatest challenges.</a:t>
            </a:r>
          </a:p>
          <a:p>
            <a:endParaRPr lang="en-US"/>
          </a:p>
          <a:p>
            <a:endParaRPr lang="en-US" dirty="0"/>
          </a:p>
        </p:txBody>
      </p:sp>
      <p:pic>
        <p:nvPicPr>
          <p:cNvPr id="6" name="Picture 5">
            <a:extLst>
              <a:ext uri="{FF2B5EF4-FFF2-40B4-BE49-F238E27FC236}">
                <a16:creationId xmlns:a16="http://schemas.microsoft.com/office/drawing/2014/main" id="{77E5705D-52A7-2E56-7AFB-A09783B141EB}"/>
              </a:ext>
            </a:extLst>
          </p:cNvPr>
          <p:cNvPicPr>
            <a:picLocks noChangeAspect="1"/>
          </p:cNvPicPr>
          <p:nvPr/>
        </p:nvPicPr>
        <p:blipFill>
          <a:blip r:embed="rId3"/>
          <a:stretch>
            <a:fillRect/>
          </a:stretch>
        </p:blipFill>
        <p:spPr>
          <a:xfrm>
            <a:off x="9879943" y="871020"/>
            <a:ext cx="2055550" cy="1368996"/>
          </a:xfrm>
          <a:prstGeom prst="rect">
            <a:avLst/>
          </a:prstGeom>
        </p:spPr>
      </p:pic>
    </p:spTree>
    <p:extLst>
      <p:ext uri="{BB962C8B-B14F-4D97-AF65-F5344CB8AC3E}">
        <p14:creationId xmlns:p14="http://schemas.microsoft.com/office/powerpoint/2010/main" val="101322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FC89-CA2E-4C2A-9AE0-EE68B419F97D}"/>
              </a:ext>
            </a:extLst>
          </p:cNvPr>
          <p:cNvSpPr>
            <a:spLocks noGrp="1"/>
          </p:cNvSpPr>
          <p:nvPr>
            <p:ph type="title"/>
          </p:nvPr>
        </p:nvSpPr>
        <p:spPr/>
        <p:txBody>
          <a:bodyPr/>
          <a:lstStyle/>
          <a:p>
            <a:r>
              <a:rPr lang="en-US" dirty="0"/>
              <a:t>7. Regulation and Protection</a:t>
            </a:r>
          </a:p>
        </p:txBody>
      </p:sp>
      <p:sp>
        <p:nvSpPr>
          <p:cNvPr id="3" name="Content Placeholder 2">
            <a:extLst>
              <a:ext uri="{FF2B5EF4-FFF2-40B4-BE49-F238E27FC236}">
                <a16:creationId xmlns:a16="http://schemas.microsoft.com/office/drawing/2014/main" id="{C33545DB-6954-45C9-920E-73B10E3A4204}"/>
              </a:ext>
            </a:extLst>
          </p:cNvPr>
          <p:cNvSpPr>
            <a:spLocks noGrp="1"/>
          </p:cNvSpPr>
          <p:nvPr>
            <p:ph idx="1"/>
          </p:nvPr>
        </p:nvSpPr>
        <p:spPr>
          <a:xfrm>
            <a:off x="1008298" y="1444943"/>
            <a:ext cx="8313832" cy="1011791"/>
          </a:xfrm>
        </p:spPr>
        <p:txBody>
          <a:bodyPr/>
          <a:lstStyle/>
          <a:p>
            <a:r>
              <a:rPr lang="en-US" dirty="0"/>
              <a:t>Recognition as a profession includes both statutory requirements and limits on liability.</a:t>
            </a:r>
          </a:p>
          <a:p>
            <a:endParaRPr lang="en-US" dirty="0"/>
          </a:p>
          <a:p>
            <a:endParaRPr lang="en-US" dirty="0"/>
          </a:p>
        </p:txBody>
      </p:sp>
      <p:sp>
        <p:nvSpPr>
          <p:cNvPr id="4" name="Title 1">
            <a:extLst>
              <a:ext uri="{FF2B5EF4-FFF2-40B4-BE49-F238E27FC236}">
                <a16:creationId xmlns:a16="http://schemas.microsoft.com/office/drawing/2014/main" id="{DA2482DD-D408-8B4B-E85C-2521A9221B02}"/>
              </a:ext>
            </a:extLst>
          </p:cNvPr>
          <p:cNvSpPr txBox="1">
            <a:spLocks/>
          </p:cNvSpPr>
          <p:nvPr/>
        </p:nvSpPr>
        <p:spPr>
          <a:xfrm>
            <a:off x="838200" y="2987593"/>
            <a:ext cx="10515600" cy="13825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a:solidFill>
                  <a:schemeClr val="accent1">
                    <a:lumMod val="75000"/>
                  </a:schemeClr>
                </a:solidFill>
                <a:latin typeface="Bahnschrift" panose="020B0502040204020203" pitchFamily="34" charset="0"/>
                <a:ea typeface="+mj-ea"/>
                <a:cs typeface="Aharoni" panose="020F0502020204030204" pitchFamily="2" charset="-79"/>
              </a:defRPr>
            </a:lvl1pPr>
          </a:lstStyle>
          <a:p>
            <a:r>
              <a:rPr lang="en-US" dirty="0"/>
              <a:t>8. Cooperation and Alliance with the </a:t>
            </a:r>
            <a:br>
              <a:rPr lang="en-US" dirty="0"/>
            </a:br>
            <a:r>
              <a:rPr lang="en-US" dirty="0"/>
              <a:t>     Insurance Industry</a:t>
            </a:r>
          </a:p>
        </p:txBody>
      </p:sp>
      <p:sp>
        <p:nvSpPr>
          <p:cNvPr id="5" name="Content Placeholder 2">
            <a:extLst>
              <a:ext uri="{FF2B5EF4-FFF2-40B4-BE49-F238E27FC236}">
                <a16:creationId xmlns:a16="http://schemas.microsoft.com/office/drawing/2014/main" id="{978013F7-0029-EC2D-51F6-00F9893D67F7}"/>
              </a:ext>
            </a:extLst>
          </p:cNvPr>
          <p:cNvSpPr txBox="1">
            <a:spLocks/>
          </p:cNvSpPr>
          <p:nvPr/>
        </p:nvSpPr>
        <p:spPr>
          <a:xfrm>
            <a:off x="1008298" y="4465122"/>
            <a:ext cx="10345502" cy="10265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mature profession works with other professionals to safeguard ourselves and our clients.</a:t>
            </a:r>
          </a:p>
          <a:p>
            <a:endParaRPr lang="en-US"/>
          </a:p>
          <a:p>
            <a:endParaRPr lang="en-US" dirty="0"/>
          </a:p>
        </p:txBody>
      </p:sp>
      <p:pic>
        <p:nvPicPr>
          <p:cNvPr id="6" name="Picture 5">
            <a:extLst>
              <a:ext uri="{FF2B5EF4-FFF2-40B4-BE49-F238E27FC236}">
                <a16:creationId xmlns:a16="http://schemas.microsoft.com/office/drawing/2014/main" id="{6FEB9AE8-0B5C-4CAE-37D8-B491A5A72498}"/>
              </a:ext>
            </a:extLst>
          </p:cNvPr>
          <p:cNvPicPr>
            <a:picLocks noChangeAspect="1"/>
          </p:cNvPicPr>
          <p:nvPr/>
        </p:nvPicPr>
        <p:blipFill>
          <a:blip r:embed="rId3"/>
          <a:stretch>
            <a:fillRect/>
          </a:stretch>
        </p:blipFill>
        <p:spPr>
          <a:xfrm>
            <a:off x="9879943" y="871020"/>
            <a:ext cx="2055550" cy="1368996"/>
          </a:xfrm>
          <a:prstGeom prst="rect">
            <a:avLst/>
          </a:prstGeom>
        </p:spPr>
      </p:pic>
    </p:spTree>
    <p:extLst>
      <p:ext uri="{BB962C8B-B14F-4D97-AF65-F5344CB8AC3E}">
        <p14:creationId xmlns:p14="http://schemas.microsoft.com/office/powerpoint/2010/main" val="147028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4229-AF75-495E-9E92-51DE5A514559}"/>
              </a:ext>
            </a:extLst>
          </p:cNvPr>
          <p:cNvSpPr>
            <a:spLocks noGrp="1"/>
          </p:cNvSpPr>
          <p:nvPr>
            <p:ph type="title"/>
          </p:nvPr>
        </p:nvSpPr>
        <p:spPr/>
        <p:txBody>
          <a:bodyPr/>
          <a:lstStyle/>
          <a:p>
            <a:r>
              <a:rPr lang="en-US" dirty="0"/>
              <a:t>9. Building a Path to the Future</a:t>
            </a:r>
          </a:p>
        </p:txBody>
      </p:sp>
      <p:sp>
        <p:nvSpPr>
          <p:cNvPr id="3" name="Content Placeholder 2">
            <a:extLst>
              <a:ext uri="{FF2B5EF4-FFF2-40B4-BE49-F238E27FC236}">
                <a16:creationId xmlns:a16="http://schemas.microsoft.com/office/drawing/2014/main" id="{00D82A5A-A4E7-4CC9-AC15-DFB14767EF5A}"/>
              </a:ext>
            </a:extLst>
          </p:cNvPr>
          <p:cNvSpPr>
            <a:spLocks noGrp="1"/>
          </p:cNvSpPr>
          <p:nvPr>
            <p:ph idx="1"/>
          </p:nvPr>
        </p:nvSpPr>
        <p:spPr>
          <a:xfrm>
            <a:off x="1008298" y="1834116"/>
            <a:ext cx="8301957" cy="3657597"/>
          </a:xfrm>
        </p:spPr>
        <p:txBody>
          <a:bodyPr/>
          <a:lstStyle/>
          <a:p>
            <a:r>
              <a:rPr lang="en-US" dirty="0"/>
              <a:t>A successful industry must build a path for newcomers to grow and thrive, constantly creating the next generation.</a:t>
            </a:r>
          </a:p>
          <a:p>
            <a:endParaRPr lang="en-US" dirty="0"/>
          </a:p>
          <a:p>
            <a:endParaRPr lang="en-US" dirty="0"/>
          </a:p>
        </p:txBody>
      </p:sp>
      <p:pic>
        <p:nvPicPr>
          <p:cNvPr id="4" name="Picture 3">
            <a:extLst>
              <a:ext uri="{FF2B5EF4-FFF2-40B4-BE49-F238E27FC236}">
                <a16:creationId xmlns:a16="http://schemas.microsoft.com/office/drawing/2014/main" id="{439D9E28-808A-7F78-975D-0CCED9B8E773}"/>
              </a:ext>
            </a:extLst>
          </p:cNvPr>
          <p:cNvPicPr>
            <a:picLocks noChangeAspect="1"/>
          </p:cNvPicPr>
          <p:nvPr/>
        </p:nvPicPr>
        <p:blipFill>
          <a:blip r:embed="rId3"/>
          <a:stretch>
            <a:fillRect/>
          </a:stretch>
        </p:blipFill>
        <p:spPr>
          <a:xfrm>
            <a:off x="9879943" y="871020"/>
            <a:ext cx="2055550" cy="1368996"/>
          </a:xfrm>
          <a:prstGeom prst="rect">
            <a:avLst/>
          </a:prstGeom>
        </p:spPr>
      </p:pic>
    </p:spTree>
    <p:extLst>
      <p:ext uri="{BB962C8B-B14F-4D97-AF65-F5344CB8AC3E}">
        <p14:creationId xmlns:p14="http://schemas.microsoft.com/office/powerpoint/2010/main" val="372125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Is There A Fix?</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lstStyle/>
          <a:p>
            <a:pPr marL="0" indent="0" algn="ctr">
              <a:buNone/>
            </a:pPr>
            <a:r>
              <a:rPr lang="en-US" dirty="0"/>
              <a:t>More Importantly:</a:t>
            </a:r>
          </a:p>
          <a:p>
            <a:pPr marL="0" indent="0" algn="ctr">
              <a:buNone/>
            </a:pPr>
            <a:endParaRPr lang="en-US" dirty="0"/>
          </a:p>
          <a:p>
            <a:pPr marL="0" indent="0" algn="ctr">
              <a:buNone/>
            </a:pPr>
            <a:r>
              <a:rPr lang="en-US" dirty="0"/>
              <a:t>Can we fix ourselves</a:t>
            </a:r>
          </a:p>
          <a:p>
            <a:pPr marL="0" indent="0" algn="ctr">
              <a:buNone/>
            </a:pPr>
            <a:r>
              <a:rPr lang="en-US" dirty="0"/>
              <a:t>before the government </a:t>
            </a:r>
          </a:p>
          <a:p>
            <a:pPr marL="0" indent="0" algn="ctr">
              <a:buNone/>
            </a:pPr>
            <a:r>
              <a:rPr lang="en-US" dirty="0"/>
              <a:t>steps in to fix us?</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207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CDD4-AAC0-4936-802B-A19E52851F91}"/>
              </a:ext>
            </a:extLst>
          </p:cNvPr>
          <p:cNvSpPr>
            <a:spLocks noGrp="1"/>
          </p:cNvSpPr>
          <p:nvPr>
            <p:ph type="title"/>
          </p:nvPr>
        </p:nvSpPr>
        <p:spPr/>
        <p:txBody>
          <a:bodyPr/>
          <a:lstStyle/>
          <a:p>
            <a:r>
              <a:rPr lang="en-US" dirty="0"/>
              <a:t>Karl W. Palachuk</a:t>
            </a:r>
          </a:p>
        </p:txBody>
      </p:sp>
      <p:sp>
        <p:nvSpPr>
          <p:cNvPr id="3" name="Content Placeholder 2">
            <a:extLst>
              <a:ext uri="{FF2B5EF4-FFF2-40B4-BE49-F238E27FC236}">
                <a16:creationId xmlns:a16="http://schemas.microsoft.com/office/drawing/2014/main" id="{7B54D47B-BC99-4BEB-968B-2463557EA408}"/>
              </a:ext>
            </a:extLst>
          </p:cNvPr>
          <p:cNvSpPr>
            <a:spLocks noGrp="1"/>
          </p:cNvSpPr>
          <p:nvPr>
            <p:ph idx="1"/>
          </p:nvPr>
        </p:nvSpPr>
        <p:spPr>
          <a:xfrm>
            <a:off x="838199" y="2053988"/>
            <a:ext cx="8469573" cy="2743200"/>
          </a:xfrm>
        </p:spPr>
        <p:txBody>
          <a:bodyPr>
            <a:normAutofit/>
          </a:bodyPr>
          <a:lstStyle/>
          <a:p>
            <a:r>
              <a:rPr lang="en-US" dirty="0"/>
              <a:t>Founder and Executive Director, NSITSP</a:t>
            </a:r>
          </a:p>
          <a:p>
            <a:r>
              <a:rPr lang="en-US" dirty="0"/>
              <a:t>Email karlp@nsitsp.org</a:t>
            </a:r>
          </a:p>
          <a:p>
            <a:endParaRPr lang="en-US" dirty="0"/>
          </a:p>
          <a:p>
            <a:r>
              <a:rPr lang="en-US" sz="2800" dirty="0"/>
              <a:t>Author, Blogger, Podcaster, Speaker</a:t>
            </a:r>
          </a:p>
          <a:p>
            <a:pPr marL="285750" indent="-285750">
              <a:buFont typeface="Arial" panose="020B0604020202020204" pitchFamily="34" charset="0"/>
              <a:buChar char="•"/>
            </a:pPr>
            <a:r>
              <a:rPr lang="en-US" sz="2800" dirty="0"/>
              <a:t>Small Biz Thoughts - </a:t>
            </a:r>
            <a:r>
              <a:rPr lang="en-US" sz="2800" dirty="0">
                <a:hlinkClick r:id="rId3"/>
              </a:rPr>
              <a:t>www.smallbizthoughts.com</a:t>
            </a:r>
            <a:endParaRPr lang="en-US" sz="2800" dirty="0"/>
          </a:p>
          <a:p>
            <a:pPr marL="285750" indent="-285750">
              <a:buFont typeface="Arial" panose="020B0604020202020204" pitchFamily="34" charset="0"/>
              <a:buChar char="•"/>
            </a:pPr>
            <a:endParaRPr lang="en-US" sz="2800" dirty="0"/>
          </a:p>
        </p:txBody>
      </p:sp>
      <p:pic>
        <p:nvPicPr>
          <p:cNvPr id="13" name="Picture 12" descr="A person in a suit with his arms crossed&#10;&#10;Description automatically generated">
            <a:extLst>
              <a:ext uri="{FF2B5EF4-FFF2-40B4-BE49-F238E27FC236}">
                <a16:creationId xmlns:a16="http://schemas.microsoft.com/office/drawing/2014/main" id="{2C6548C9-8209-AFF9-3D6C-BBAD91AF5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819" y="1499833"/>
            <a:ext cx="3303181" cy="3851510"/>
          </a:xfrm>
          <a:prstGeom prst="rect">
            <a:avLst/>
          </a:prstGeom>
        </p:spPr>
      </p:pic>
    </p:spTree>
    <p:extLst>
      <p:ext uri="{BB962C8B-B14F-4D97-AF65-F5344CB8AC3E}">
        <p14:creationId xmlns:p14="http://schemas.microsoft.com/office/powerpoint/2010/main" val="228162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756E-AA3C-C1D3-D50F-092A1EDE93EC}"/>
              </a:ext>
            </a:extLst>
          </p:cNvPr>
          <p:cNvSpPr>
            <a:spLocks noGrp="1"/>
          </p:cNvSpPr>
          <p:nvPr>
            <p:ph type="title"/>
          </p:nvPr>
        </p:nvSpPr>
        <p:spPr/>
        <p:txBody>
          <a:bodyPr/>
          <a:lstStyle/>
          <a:p>
            <a:r>
              <a:rPr lang="en-US" dirty="0"/>
              <a:t>Can the Industry Fix Itself?</a:t>
            </a:r>
          </a:p>
        </p:txBody>
      </p:sp>
      <p:sp>
        <p:nvSpPr>
          <p:cNvPr id="3" name="Content Placeholder 2">
            <a:extLst>
              <a:ext uri="{FF2B5EF4-FFF2-40B4-BE49-F238E27FC236}">
                <a16:creationId xmlns:a16="http://schemas.microsoft.com/office/drawing/2014/main" id="{00E0B01D-7EBB-BB33-7BE8-13CB2F1464AA}"/>
              </a:ext>
            </a:extLst>
          </p:cNvPr>
          <p:cNvSpPr>
            <a:spLocks noGrp="1"/>
          </p:cNvSpPr>
          <p:nvPr>
            <p:ph idx="1"/>
          </p:nvPr>
        </p:nvSpPr>
        <p:spPr/>
        <p:txBody>
          <a:bodyPr/>
          <a:lstStyle/>
          <a:p>
            <a:r>
              <a:rPr lang="en-US" dirty="0"/>
              <a:t>Is there a motivation for self-healing?</a:t>
            </a:r>
          </a:p>
          <a:p>
            <a:r>
              <a:rPr lang="en-US" dirty="0"/>
              <a:t>What about ASCII, CompTIA, and other groups?</a:t>
            </a:r>
          </a:p>
          <a:p>
            <a:r>
              <a:rPr lang="en-US" dirty="0"/>
              <a:t>Industry Media and the Influence of Vendors</a:t>
            </a:r>
          </a:p>
          <a:p>
            <a:endParaRPr lang="en-US" dirty="0"/>
          </a:p>
          <a:p>
            <a:r>
              <a:rPr lang="en-US" dirty="0"/>
              <a:t>Who has a vision of the future and a desire to make sure the industry evolves to meet that vision?</a:t>
            </a:r>
          </a:p>
        </p:txBody>
      </p:sp>
    </p:spTree>
    <p:extLst>
      <p:ext uri="{BB962C8B-B14F-4D97-AF65-F5344CB8AC3E}">
        <p14:creationId xmlns:p14="http://schemas.microsoft.com/office/powerpoint/2010/main" val="68460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The NSITSP</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normAutofit lnSpcReduction="10000"/>
          </a:bodyPr>
          <a:lstStyle/>
          <a:p>
            <a:r>
              <a:rPr lang="en-US" dirty="0"/>
              <a:t>Founded July 2021</a:t>
            </a:r>
          </a:p>
          <a:p>
            <a:r>
              <a:rPr lang="en-US" dirty="0"/>
              <a:t>800 members</a:t>
            </a:r>
          </a:p>
          <a:p>
            <a:r>
              <a:rPr lang="en-US" dirty="0"/>
              <a:t>All Board and Committee members are elected</a:t>
            </a:r>
          </a:p>
          <a:p>
            <a:r>
              <a:rPr lang="en-US" dirty="0"/>
              <a:t>Quarterly open meetings</a:t>
            </a:r>
          </a:p>
          <a:p>
            <a:r>
              <a:rPr lang="en-US" dirty="0"/>
              <a:t>Model Code of Ethics</a:t>
            </a:r>
          </a:p>
          <a:p>
            <a:r>
              <a:rPr lang="en-US" dirty="0"/>
              <a:t>Member-Driven from the start</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descr="A blue circle with text&#10;&#10;Description automatically generated">
            <a:extLst>
              <a:ext uri="{FF2B5EF4-FFF2-40B4-BE49-F238E27FC236}">
                <a16:creationId xmlns:a16="http://schemas.microsoft.com/office/drawing/2014/main" id="{06950F62-6B13-AF7A-CE47-7D0646722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213" y="365125"/>
            <a:ext cx="1797640" cy="16682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928637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a:xfrm>
            <a:off x="5894962" y="479493"/>
            <a:ext cx="5458838" cy="1325563"/>
          </a:xfrm>
        </p:spPr>
        <p:txBody>
          <a:bodyPr>
            <a:normAutofit/>
          </a:bodyPr>
          <a:lstStyle/>
          <a:p>
            <a:r>
              <a:rPr lang="en-US" dirty="0"/>
              <a:t>The NSITSP</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blue circle with text&#10;&#10;Description automatically generated">
            <a:extLst>
              <a:ext uri="{FF2B5EF4-FFF2-40B4-BE49-F238E27FC236}">
                <a16:creationId xmlns:a16="http://schemas.microsoft.com/office/drawing/2014/main" id="{6729B47C-341A-0967-0C70-F577AEFBF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127423"/>
            <a:ext cx="4777381" cy="443340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5894962" y="1984443"/>
            <a:ext cx="5458838" cy="4192520"/>
          </a:xfrm>
        </p:spPr>
        <p:txBody>
          <a:bodyPr>
            <a:normAutofit/>
          </a:bodyPr>
          <a:lstStyle/>
          <a:p>
            <a:pPr marL="0" indent="0">
              <a:spcBef>
                <a:spcPts val="1200"/>
              </a:spcBef>
              <a:buNone/>
            </a:pPr>
            <a:r>
              <a:rPr lang="en-US" b="1" dirty="0"/>
              <a:t>Our Mission</a:t>
            </a:r>
          </a:p>
          <a:p>
            <a:pPr marL="0" indent="0">
              <a:spcBef>
                <a:spcPts val="1200"/>
              </a:spcBef>
              <a:buNone/>
            </a:pPr>
            <a:r>
              <a:rPr lang="en-US" dirty="0"/>
              <a:t>is to provide pathways to establish high standards and ethics, and to improve the perception and credibility of the IT profession</a:t>
            </a:r>
          </a:p>
        </p:txBody>
      </p:sp>
    </p:spTree>
    <p:extLst>
      <p:ext uri="{BB962C8B-B14F-4D97-AF65-F5344CB8AC3E}">
        <p14:creationId xmlns:p14="http://schemas.microsoft.com/office/powerpoint/2010/main" val="56145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a:xfrm>
            <a:off x="5894962" y="479493"/>
            <a:ext cx="5458838" cy="1325563"/>
          </a:xfrm>
        </p:spPr>
        <p:txBody>
          <a:bodyPr>
            <a:normAutofit/>
          </a:bodyPr>
          <a:lstStyle/>
          <a:p>
            <a:r>
              <a:rPr lang="en-US" dirty="0"/>
              <a:t>The NSITSP</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blue circle with text&#10;&#10;Description automatically generated">
            <a:extLst>
              <a:ext uri="{FF2B5EF4-FFF2-40B4-BE49-F238E27FC236}">
                <a16:creationId xmlns:a16="http://schemas.microsoft.com/office/drawing/2014/main" id="{207CA8BF-5DCF-AA28-4442-28ACCDB86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127423"/>
            <a:ext cx="4777381" cy="443340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5894962" y="1984443"/>
            <a:ext cx="5458838" cy="4192520"/>
          </a:xfrm>
        </p:spPr>
        <p:txBody>
          <a:bodyPr>
            <a:normAutofit/>
          </a:bodyPr>
          <a:lstStyle/>
          <a:p>
            <a:pPr marL="0" indent="0">
              <a:spcBef>
                <a:spcPts val="1200"/>
              </a:spcBef>
              <a:buNone/>
            </a:pPr>
            <a:r>
              <a:rPr lang="en-US" b="1" dirty="0"/>
              <a:t>Our Vision</a:t>
            </a:r>
            <a:endParaRPr lang="en-US" b="1"/>
          </a:p>
          <a:p>
            <a:pPr marL="0" indent="0">
              <a:spcBef>
                <a:spcPts val="1200"/>
              </a:spcBef>
              <a:buNone/>
            </a:pPr>
            <a:r>
              <a:rPr lang="en-US" dirty="0"/>
              <a:t>is to be the voice of the industry, defining the standards for professionalism in IT Services.</a:t>
            </a:r>
            <a:endParaRPr lang="en-US"/>
          </a:p>
        </p:txBody>
      </p:sp>
    </p:spTree>
    <p:extLst>
      <p:ext uri="{BB962C8B-B14F-4D97-AF65-F5344CB8AC3E}">
        <p14:creationId xmlns:p14="http://schemas.microsoft.com/office/powerpoint/2010/main" val="149395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a:xfrm>
            <a:off x="5894962" y="479493"/>
            <a:ext cx="5458838" cy="1325563"/>
          </a:xfrm>
        </p:spPr>
        <p:txBody>
          <a:bodyPr>
            <a:normAutofit/>
          </a:bodyPr>
          <a:lstStyle/>
          <a:p>
            <a:r>
              <a:rPr lang="en-US" dirty="0"/>
              <a:t>The NSITSP</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5894962" y="1984443"/>
            <a:ext cx="5458838" cy="4192520"/>
          </a:xfrm>
        </p:spPr>
        <p:txBody>
          <a:bodyPr>
            <a:normAutofit/>
          </a:bodyPr>
          <a:lstStyle/>
          <a:p>
            <a:pPr marL="0" indent="0">
              <a:spcBef>
                <a:spcPts val="1200"/>
              </a:spcBef>
              <a:buNone/>
            </a:pPr>
            <a:r>
              <a:rPr lang="en-US" b="1" dirty="0"/>
              <a:t>Whenever Someone’s Talking about Technology Consultants</a:t>
            </a:r>
            <a:br>
              <a:rPr lang="en-US" b="1" dirty="0"/>
            </a:br>
            <a:r>
              <a:rPr lang="en-US" b="1" dirty="0"/>
              <a:t>. . .</a:t>
            </a:r>
          </a:p>
          <a:p>
            <a:pPr marL="0" indent="0">
              <a:spcBef>
                <a:spcPts val="1200"/>
              </a:spcBef>
              <a:buNone/>
            </a:pPr>
            <a:endParaRPr lang="en-US" dirty="0"/>
          </a:p>
          <a:p>
            <a:pPr marL="0" indent="0">
              <a:spcBef>
                <a:spcPts val="1200"/>
              </a:spcBef>
              <a:buNone/>
            </a:pPr>
            <a:r>
              <a:rPr lang="en-US" sz="3600" dirty="0">
                <a:solidFill>
                  <a:schemeClr val="accent1">
                    <a:lumMod val="75000"/>
                  </a:schemeClr>
                </a:solidFill>
              </a:rPr>
              <a:t>We want a seat at the table!</a:t>
            </a:r>
          </a:p>
        </p:txBody>
      </p:sp>
      <p:graphicFrame>
        <p:nvGraphicFramePr>
          <p:cNvPr id="4" name="Object 3">
            <a:extLst>
              <a:ext uri="{FF2B5EF4-FFF2-40B4-BE49-F238E27FC236}">
                <a16:creationId xmlns:a16="http://schemas.microsoft.com/office/drawing/2014/main" id="{A3C3DED3-6FDF-BCDA-B325-DAF1CCCA5F0B}"/>
              </a:ext>
            </a:extLst>
          </p:cNvPr>
          <p:cNvGraphicFramePr>
            <a:graphicFrameLocks noChangeAspect="1"/>
          </p:cNvGraphicFramePr>
          <p:nvPr>
            <p:extLst>
              <p:ext uri="{D42A27DB-BD31-4B8C-83A1-F6EECF244321}">
                <p14:modId xmlns:p14="http://schemas.microsoft.com/office/powerpoint/2010/main" val="3626117921"/>
              </p:ext>
            </p:extLst>
          </p:nvPr>
        </p:nvGraphicFramePr>
        <p:xfrm>
          <a:off x="0" y="1805056"/>
          <a:ext cx="4732097" cy="3046287"/>
        </p:xfrm>
        <a:graphic>
          <a:graphicData uri="http://schemas.openxmlformats.org/presentationml/2006/ole">
            <mc:AlternateContent xmlns:mc="http://schemas.openxmlformats.org/markup-compatibility/2006">
              <mc:Choice xmlns:v="urn:schemas-microsoft-com:vml" Requires="v">
                <p:oleObj r:id="rId3" imgW="12830040" imgH="8258040" progId="">
                  <p:embed/>
                </p:oleObj>
              </mc:Choice>
              <mc:Fallback>
                <p:oleObj r:id="rId3" imgW="12830040" imgH="8258040" progId="">
                  <p:embed/>
                  <p:pic>
                    <p:nvPicPr>
                      <p:cNvPr id="0" name=""/>
                      <p:cNvPicPr/>
                      <p:nvPr/>
                    </p:nvPicPr>
                    <p:blipFill>
                      <a:blip r:embed="rId4"/>
                      <a:stretch>
                        <a:fillRect/>
                      </a:stretch>
                    </p:blipFill>
                    <p:spPr>
                      <a:xfrm>
                        <a:off x="0" y="1805056"/>
                        <a:ext cx="4732097" cy="3046287"/>
                      </a:xfrm>
                      <a:prstGeom prst="rect">
                        <a:avLst/>
                      </a:prstGeom>
                    </p:spPr>
                  </p:pic>
                </p:oleObj>
              </mc:Fallback>
            </mc:AlternateContent>
          </a:graphicData>
        </a:graphic>
      </p:graphicFrame>
      <p:pic>
        <p:nvPicPr>
          <p:cNvPr id="5" name="Picture 4" descr="A blue circle with text&#10;&#10;Description automatically generated">
            <a:extLst>
              <a:ext uri="{FF2B5EF4-FFF2-40B4-BE49-F238E27FC236}">
                <a16:creationId xmlns:a16="http://schemas.microsoft.com/office/drawing/2014/main" id="{1DBF889E-A5AA-EE21-EF57-3D360BD60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962" y="4851343"/>
            <a:ext cx="1797640" cy="16682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70515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Looking Ahead</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lstStyle/>
          <a:p>
            <a:pPr marL="0" indent="0">
              <a:buNone/>
            </a:pPr>
            <a:r>
              <a:rPr lang="en-US" dirty="0"/>
              <a:t>Participating in Our Own Future</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817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D4F3-37B3-4F10-A205-666C3DA5BBA5}"/>
              </a:ext>
            </a:extLst>
          </p:cNvPr>
          <p:cNvSpPr>
            <a:spLocks noGrp="1"/>
          </p:cNvSpPr>
          <p:nvPr>
            <p:ph type="title"/>
          </p:nvPr>
        </p:nvSpPr>
        <p:spPr>
          <a:xfrm>
            <a:off x="762000" y="1138036"/>
            <a:ext cx="4439392" cy="1402470"/>
          </a:xfrm>
        </p:spPr>
        <p:txBody>
          <a:bodyPr anchor="t">
            <a:normAutofit/>
          </a:bodyPr>
          <a:lstStyle/>
          <a:p>
            <a:r>
              <a:rPr lang="en-US" sz="3200" dirty="0"/>
              <a:t>The Challenge is Now</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F0F675-5E3A-4E5D-8BB5-AEC3E8197FD8}"/>
              </a:ext>
            </a:extLst>
          </p:cNvPr>
          <p:cNvSpPr>
            <a:spLocks noGrp="1"/>
          </p:cNvSpPr>
          <p:nvPr>
            <p:ph idx="1"/>
          </p:nvPr>
        </p:nvSpPr>
        <p:spPr>
          <a:xfrm>
            <a:off x="762000" y="2551177"/>
            <a:ext cx="4085665" cy="2234580"/>
          </a:xfrm>
        </p:spPr>
        <p:txBody>
          <a:bodyPr>
            <a:normAutofit/>
          </a:bodyPr>
          <a:lstStyle/>
          <a:p>
            <a:pPr marL="0" indent="0">
              <a:buNone/>
            </a:pPr>
            <a:r>
              <a:rPr lang="en-US" sz="2400" dirty="0"/>
              <a:t>“It is not enough to stare up the steps – we must step up the stairs.”</a:t>
            </a:r>
          </a:p>
          <a:p>
            <a:pPr marL="0" indent="0" algn="r">
              <a:buNone/>
            </a:pPr>
            <a:r>
              <a:rPr lang="en-US" sz="2000" dirty="0"/>
              <a:t>- Vance </a:t>
            </a:r>
            <a:r>
              <a:rPr lang="en-US" sz="2000" dirty="0" err="1"/>
              <a:t>Havner</a:t>
            </a:r>
            <a:endParaRPr lang="en-US" sz="2000" dirty="0"/>
          </a:p>
          <a:p>
            <a:endParaRPr lang="en-US" sz="2400" dirty="0"/>
          </a:p>
        </p:txBody>
      </p:sp>
      <p:pic>
        <p:nvPicPr>
          <p:cNvPr id="5" name="Picture 4" descr="The plain white staircase on a white wall">
            <a:extLst>
              <a:ext uri="{FF2B5EF4-FFF2-40B4-BE49-F238E27FC236}">
                <a16:creationId xmlns:a16="http://schemas.microsoft.com/office/drawing/2014/main" id="{FBE16807-461C-B472-F6CA-D71CFE01525C}"/>
              </a:ext>
            </a:extLst>
          </p:cNvPr>
          <p:cNvPicPr>
            <a:picLocks noChangeAspect="1"/>
          </p:cNvPicPr>
          <p:nvPr/>
        </p:nvPicPr>
        <p:blipFill rotWithShape="1">
          <a:blip r:embed="rId3"/>
          <a:srcRect l="8096" r="28238" b="-1"/>
          <a:stretch/>
        </p:blipFill>
        <p:spPr>
          <a:xfrm>
            <a:off x="5650992" y="10"/>
            <a:ext cx="6541008" cy="6857990"/>
          </a:xfrm>
          <a:prstGeom prst="rect">
            <a:avLst/>
          </a:prstGeom>
        </p:spPr>
      </p:pic>
    </p:spTree>
    <p:extLst>
      <p:ext uri="{BB962C8B-B14F-4D97-AF65-F5344CB8AC3E}">
        <p14:creationId xmlns:p14="http://schemas.microsoft.com/office/powerpoint/2010/main" val="231092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DC6C-FC42-4E1E-A544-422AC2E5CF5A}"/>
              </a:ext>
            </a:extLst>
          </p:cNvPr>
          <p:cNvSpPr>
            <a:spLocks noGrp="1"/>
          </p:cNvSpPr>
          <p:nvPr>
            <p:ph type="title"/>
          </p:nvPr>
        </p:nvSpPr>
        <p:spPr/>
        <p:txBody>
          <a:bodyPr/>
          <a:lstStyle/>
          <a:p>
            <a:r>
              <a:rPr lang="en-US" dirty="0"/>
              <a:t>Questions . . . Comments?</a:t>
            </a:r>
          </a:p>
        </p:txBody>
      </p:sp>
      <p:sp>
        <p:nvSpPr>
          <p:cNvPr id="3" name="Content Placeholder 2">
            <a:extLst>
              <a:ext uri="{FF2B5EF4-FFF2-40B4-BE49-F238E27FC236}">
                <a16:creationId xmlns:a16="http://schemas.microsoft.com/office/drawing/2014/main" id="{DA0204B7-1D20-4415-9CB9-F7FC935C84A3}"/>
              </a:ext>
            </a:extLst>
          </p:cNvPr>
          <p:cNvSpPr>
            <a:spLocks noGrp="1"/>
          </p:cNvSpPr>
          <p:nvPr>
            <p:ph idx="1"/>
          </p:nvPr>
        </p:nvSpPr>
        <p:spPr>
          <a:xfrm>
            <a:off x="1097280" y="2078182"/>
            <a:ext cx="6823562" cy="3206337"/>
          </a:xfrm>
        </p:spPr>
        <p:txBody>
          <a:bodyPr>
            <a:normAutofit lnSpcReduction="10000"/>
          </a:bodyPr>
          <a:lstStyle/>
          <a:p>
            <a:pPr marL="0" indent="0">
              <a:buNone/>
            </a:pPr>
            <a:r>
              <a:rPr lang="en-US" b="1" dirty="0"/>
              <a:t>Karl W. Palachuk</a:t>
            </a:r>
          </a:p>
          <a:p>
            <a:pPr marL="0" indent="0">
              <a:buNone/>
            </a:pPr>
            <a:r>
              <a:rPr lang="en-US" dirty="0"/>
              <a:t>karlp@nsitsp.org</a:t>
            </a:r>
          </a:p>
          <a:p>
            <a:pPr marL="0" indent="0">
              <a:buNone/>
            </a:pPr>
            <a:endParaRPr lang="en-US" dirty="0"/>
          </a:p>
          <a:p>
            <a:pPr marL="0" indent="0">
              <a:buNone/>
            </a:pPr>
            <a:r>
              <a:rPr lang="en-US" dirty="0"/>
              <a:t>Founder and Executive Director</a:t>
            </a:r>
          </a:p>
          <a:p>
            <a:pPr marL="0" indent="0">
              <a:buNone/>
            </a:pPr>
            <a:r>
              <a:rPr lang="en-US" dirty="0"/>
              <a:t>National Society of IT Service Providers</a:t>
            </a:r>
          </a:p>
          <a:p>
            <a:pPr marL="0" indent="0">
              <a:buNone/>
            </a:pPr>
            <a:r>
              <a:rPr lang="en-US" dirty="0"/>
              <a:t>www.NSITSP.org</a:t>
            </a:r>
          </a:p>
        </p:txBody>
      </p:sp>
      <p:pic>
        <p:nvPicPr>
          <p:cNvPr id="4" name="Picture 3">
            <a:extLst>
              <a:ext uri="{FF2B5EF4-FFF2-40B4-BE49-F238E27FC236}">
                <a16:creationId xmlns:a16="http://schemas.microsoft.com/office/drawing/2014/main" id="{FE766D15-3894-4FA6-B7A9-20E2F0AFB3E4}"/>
              </a:ext>
            </a:extLst>
          </p:cNvPr>
          <p:cNvPicPr>
            <a:picLocks noChangeAspect="1"/>
          </p:cNvPicPr>
          <p:nvPr/>
        </p:nvPicPr>
        <p:blipFill>
          <a:blip r:embed="rId3"/>
          <a:stretch>
            <a:fillRect/>
          </a:stretch>
        </p:blipFill>
        <p:spPr>
          <a:xfrm>
            <a:off x="8961120" y="1795318"/>
            <a:ext cx="2133600" cy="2133600"/>
          </a:xfrm>
          <a:prstGeom prst="rect">
            <a:avLst/>
          </a:prstGeom>
        </p:spPr>
      </p:pic>
    </p:spTree>
    <p:extLst>
      <p:ext uri="{BB962C8B-B14F-4D97-AF65-F5344CB8AC3E}">
        <p14:creationId xmlns:p14="http://schemas.microsoft.com/office/powerpoint/2010/main" val="302885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7275D-2DF1-8E05-D967-674F50F5F9D9}"/>
              </a:ext>
            </a:extLst>
          </p:cNvPr>
          <p:cNvSpPr>
            <a:spLocks noGrp="1"/>
          </p:cNvSpPr>
          <p:nvPr>
            <p:ph type="title"/>
          </p:nvPr>
        </p:nvSpPr>
        <p:spPr>
          <a:xfrm>
            <a:off x="640080" y="325369"/>
            <a:ext cx="4368602" cy="1956841"/>
          </a:xfrm>
        </p:spPr>
        <p:txBody>
          <a:bodyPr anchor="b">
            <a:normAutofit/>
          </a:bodyPr>
          <a:lstStyle/>
          <a:p>
            <a:r>
              <a:rPr lang="en-US" sz="5400"/>
              <a:t>Agenda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979CAE-F6F0-58B3-8B0D-15741946F2CB}"/>
              </a:ext>
            </a:extLst>
          </p:cNvPr>
          <p:cNvSpPr>
            <a:spLocks noGrp="1"/>
          </p:cNvSpPr>
          <p:nvPr>
            <p:ph idx="1"/>
          </p:nvPr>
        </p:nvSpPr>
        <p:spPr>
          <a:xfrm>
            <a:off x="640080" y="2872899"/>
            <a:ext cx="4243589" cy="3320668"/>
          </a:xfrm>
        </p:spPr>
        <p:txBody>
          <a:bodyPr>
            <a:normAutofit/>
          </a:bodyPr>
          <a:lstStyle/>
          <a:p>
            <a:r>
              <a:rPr lang="en-US" sz="2200" dirty="0"/>
              <a:t>The State of Our Industry</a:t>
            </a:r>
          </a:p>
          <a:p>
            <a:r>
              <a:rPr lang="en-US" sz="2200" dirty="0"/>
              <a:t>The Intersection of History and Our Industry</a:t>
            </a:r>
          </a:p>
          <a:p>
            <a:r>
              <a:rPr lang="en-US" sz="2200" dirty="0"/>
              <a:t>Problems</a:t>
            </a:r>
          </a:p>
          <a:p>
            <a:r>
              <a:rPr lang="en-US" sz="2200" dirty="0"/>
              <a:t>Is There a Fix?</a:t>
            </a:r>
          </a:p>
          <a:p>
            <a:r>
              <a:rPr lang="en-US" sz="2200" dirty="0"/>
              <a:t>The NSITSP</a:t>
            </a:r>
          </a:p>
          <a:p>
            <a:r>
              <a:rPr lang="en-US" sz="2200" dirty="0"/>
              <a:t>Looking Ahead</a:t>
            </a:r>
          </a:p>
        </p:txBody>
      </p:sp>
      <p:pic>
        <p:nvPicPr>
          <p:cNvPr id="5" name="Picture 4" descr="A group of people holding hands together&#10;&#10;Description automatically generated">
            <a:extLst>
              <a:ext uri="{FF2B5EF4-FFF2-40B4-BE49-F238E27FC236}">
                <a16:creationId xmlns:a16="http://schemas.microsoft.com/office/drawing/2014/main" id="{73F97523-D4C2-F70B-9681-CF3DE21A43EB}"/>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884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The State of Our Industry</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lstStyle/>
          <a:p>
            <a:pPr marL="0" indent="0" algn="ctr">
              <a:buNone/>
            </a:pPr>
            <a:r>
              <a:rPr lang="en-US" dirty="0"/>
              <a:t>Challenges</a:t>
            </a:r>
          </a:p>
          <a:p>
            <a:pPr marL="0" indent="0" algn="ctr">
              <a:buNone/>
            </a:pPr>
            <a:r>
              <a:rPr lang="en-US" dirty="0"/>
              <a:t>and</a:t>
            </a:r>
          </a:p>
          <a:p>
            <a:pPr marL="0" indent="0" algn="ctr">
              <a:buNone/>
            </a:pPr>
            <a:r>
              <a:rPr lang="en-US" dirty="0"/>
              <a:t>Opportunities</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2">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4146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C48D-9A3E-4F50-A2C2-1B8928B8B381}"/>
              </a:ext>
            </a:extLst>
          </p:cNvPr>
          <p:cNvSpPr>
            <a:spLocks noGrp="1"/>
          </p:cNvSpPr>
          <p:nvPr>
            <p:ph type="title"/>
          </p:nvPr>
        </p:nvSpPr>
        <p:spPr/>
        <p:txBody>
          <a:bodyPr/>
          <a:lstStyle/>
          <a:p>
            <a:r>
              <a:rPr lang="en-US" dirty="0"/>
              <a:t>Setting the Stage</a:t>
            </a:r>
          </a:p>
        </p:txBody>
      </p:sp>
      <p:sp>
        <p:nvSpPr>
          <p:cNvPr id="3" name="Content Placeholder 2">
            <a:extLst>
              <a:ext uri="{FF2B5EF4-FFF2-40B4-BE49-F238E27FC236}">
                <a16:creationId xmlns:a16="http://schemas.microsoft.com/office/drawing/2014/main" id="{AE784B36-2984-48BE-8C79-4C8649A2DD87}"/>
              </a:ext>
            </a:extLst>
          </p:cNvPr>
          <p:cNvSpPr>
            <a:spLocks noGrp="1"/>
          </p:cNvSpPr>
          <p:nvPr>
            <p:ph idx="1"/>
          </p:nvPr>
        </p:nvSpPr>
        <p:spPr>
          <a:xfrm>
            <a:off x="1045028" y="1834116"/>
            <a:ext cx="10308771" cy="3657597"/>
          </a:xfrm>
        </p:spPr>
        <p:txBody>
          <a:bodyPr/>
          <a:lstStyle/>
          <a:p>
            <a:r>
              <a:rPr lang="en-US" dirty="0"/>
              <a:t>Ransomware</a:t>
            </a:r>
          </a:p>
          <a:p>
            <a:r>
              <a:rPr lang="en-US" dirty="0"/>
              <a:t>Downtime Due to Attacks</a:t>
            </a:r>
          </a:p>
          <a:p>
            <a:pPr marL="749808" lvl="1" indent="-457200"/>
            <a:r>
              <a:rPr lang="en-US" sz="2400" dirty="0"/>
              <a:t>Inevitable in the enterprise</a:t>
            </a:r>
          </a:p>
          <a:p>
            <a:pPr marL="749808" lvl="1" indent="-457200"/>
            <a:r>
              <a:rPr lang="en-US" sz="2400" dirty="0"/>
              <a:t>Preventable in small business</a:t>
            </a:r>
          </a:p>
          <a:p>
            <a:r>
              <a:rPr lang="en-US" dirty="0"/>
              <a:t>Insurance </a:t>
            </a:r>
          </a:p>
          <a:p>
            <a:r>
              <a:rPr lang="en-US" dirty="0"/>
              <a:t>Regulation and Legislation</a:t>
            </a:r>
          </a:p>
        </p:txBody>
      </p:sp>
      <p:pic>
        <p:nvPicPr>
          <p:cNvPr id="5" name="Picture 4">
            <a:extLst>
              <a:ext uri="{FF2B5EF4-FFF2-40B4-BE49-F238E27FC236}">
                <a16:creationId xmlns:a16="http://schemas.microsoft.com/office/drawing/2014/main" id="{33919703-DF9B-4904-AFBF-6F3BD8917F12}"/>
              </a:ext>
            </a:extLst>
          </p:cNvPr>
          <p:cNvPicPr>
            <a:picLocks noChangeAspect="1"/>
          </p:cNvPicPr>
          <p:nvPr/>
        </p:nvPicPr>
        <p:blipFill>
          <a:blip r:embed="rId3"/>
          <a:stretch>
            <a:fillRect/>
          </a:stretch>
        </p:blipFill>
        <p:spPr>
          <a:xfrm>
            <a:off x="8241030" y="2108201"/>
            <a:ext cx="1450757" cy="1450757"/>
          </a:xfrm>
          <a:prstGeom prst="rect">
            <a:avLst/>
          </a:prstGeom>
        </p:spPr>
      </p:pic>
      <p:pic>
        <p:nvPicPr>
          <p:cNvPr id="7" name="Picture 6">
            <a:extLst>
              <a:ext uri="{FF2B5EF4-FFF2-40B4-BE49-F238E27FC236}">
                <a16:creationId xmlns:a16="http://schemas.microsoft.com/office/drawing/2014/main" id="{53F343BE-5C07-4703-9AFB-2F0876CCB05B}"/>
              </a:ext>
            </a:extLst>
          </p:cNvPr>
          <p:cNvPicPr>
            <a:picLocks noChangeAspect="1"/>
          </p:cNvPicPr>
          <p:nvPr/>
        </p:nvPicPr>
        <p:blipFill>
          <a:blip r:embed="rId4"/>
          <a:stretch>
            <a:fillRect/>
          </a:stretch>
        </p:blipFill>
        <p:spPr>
          <a:xfrm>
            <a:off x="9974580" y="3818259"/>
            <a:ext cx="1450758" cy="1450758"/>
          </a:xfrm>
          <a:prstGeom prst="rect">
            <a:avLst/>
          </a:prstGeom>
        </p:spPr>
      </p:pic>
      <p:pic>
        <p:nvPicPr>
          <p:cNvPr id="9" name="Picture 8">
            <a:extLst>
              <a:ext uri="{FF2B5EF4-FFF2-40B4-BE49-F238E27FC236}">
                <a16:creationId xmlns:a16="http://schemas.microsoft.com/office/drawing/2014/main" id="{F335FCBC-5F1B-4037-9995-6D1A1D599037}"/>
              </a:ext>
            </a:extLst>
          </p:cNvPr>
          <p:cNvPicPr>
            <a:picLocks noChangeAspect="1"/>
          </p:cNvPicPr>
          <p:nvPr/>
        </p:nvPicPr>
        <p:blipFill>
          <a:blip r:embed="rId5"/>
          <a:stretch>
            <a:fillRect/>
          </a:stretch>
        </p:blipFill>
        <p:spPr>
          <a:xfrm>
            <a:off x="6478902" y="4267505"/>
            <a:ext cx="1450759" cy="1450759"/>
          </a:xfrm>
          <a:prstGeom prst="rect">
            <a:avLst/>
          </a:prstGeom>
        </p:spPr>
      </p:pic>
    </p:spTree>
    <p:extLst>
      <p:ext uri="{BB962C8B-B14F-4D97-AF65-F5344CB8AC3E}">
        <p14:creationId xmlns:p14="http://schemas.microsoft.com/office/powerpoint/2010/main" val="102170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4222-9230-7494-0437-C2681E1F2082}"/>
              </a:ext>
            </a:extLst>
          </p:cNvPr>
          <p:cNvSpPr>
            <a:spLocks noGrp="1"/>
          </p:cNvSpPr>
          <p:nvPr>
            <p:ph type="title"/>
          </p:nvPr>
        </p:nvSpPr>
        <p:spPr/>
        <p:txBody>
          <a:bodyPr/>
          <a:lstStyle/>
          <a:p>
            <a:r>
              <a:rPr lang="en-US" dirty="0"/>
              <a:t>Retirements (or Just Leaving)</a:t>
            </a:r>
          </a:p>
        </p:txBody>
      </p:sp>
      <p:sp>
        <p:nvSpPr>
          <p:cNvPr id="3" name="Content Placeholder 2">
            <a:extLst>
              <a:ext uri="{FF2B5EF4-FFF2-40B4-BE49-F238E27FC236}">
                <a16:creationId xmlns:a16="http://schemas.microsoft.com/office/drawing/2014/main" id="{C4DB6566-028D-2DC5-4232-324DB4CC9850}"/>
              </a:ext>
            </a:extLst>
          </p:cNvPr>
          <p:cNvSpPr>
            <a:spLocks noGrp="1"/>
          </p:cNvSpPr>
          <p:nvPr>
            <p:ph idx="1"/>
          </p:nvPr>
        </p:nvSpPr>
        <p:spPr/>
        <p:txBody>
          <a:bodyPr/>
          <a:lstStyle/>
          <a:p>
            <a:r>
              <a:rPr lang="en-US" dirty="0"/>
              <a:t>Normal Attrition</a:t>
            </a:r>
          </a:p>
          <a:p>
            <a:endParaRPr lang="en-US" dirty="0"/>
          </a:p>
          <a:p>
            <a:r>
              <a:rPr lang="en-US" dirty="0"/>
              <a:t>The Pandemic</a:t>
            </a:r>
          </a:p>
          <a:p>
            <a:endParaRPr lang="en-US" dirty="0"/>
          </a:p>
          <a:p>
            <a:r>
              <a:rPr lang="en-US" dirty="0"/>
              <a:t>Security and Privacy </a:t>
            </a:r>
          </a:p>
        </p:txBody>
      </p:sp>
      <p:graphicFrame>
        <p:nvGraphicFramePr>
          <p:cNvPr id="4" name="Object 3">
            <a:extLst>
              <a:ext uri="{FF2B5EF4-FFF2-40B4-BE49-F238E27FC236}">
                <a16:creationId xmlns:a16="http://schemas.microsoft.com/office/drawing/2014/main" id="{A0A749D5-0812-E4C1-2A10-3E4C830CAE06}"/>
              </a:ext>
            </a:extLst>
          </p:cNvPr>
          <p:cNvGraphicFramePr>
            <a:graphicFrameLocks noChangeAspect="1"/>
          </p:cNvGraphicFramePr>
          <p:nvPr>
            <p:extLst>
              <p:ext uri="{D42A27DB-BD31-4B8C-83A1-F6EECF244321}">
                <p14:modId xmlns:p14="http://schemas.microsoft.com/office/powerpoint/2010/main" val="170978545"/>
              </p:ext>
            </p:extLst>
          </p:nvPr>
        </p:nvGraphicFramePr>
        <p:xfrm>
          <a:off x="6784992" y="1846365"/>
          <a:ext cx="4752545" cy="3165269"/>
        </p:xfrm>
        <a:graphic>
          <a:graphicData uri="http://schemas.openxmlformats.org/presentationml/2006/ole">
            <mc:AlternateContent xmlns:mc="http://schemas.openxmlformats.org/markup-compatibility/2006">
              <mc:Choice xmlns:v="urn:schemas-microsoft-com:vml" Requires="v">
                <p:oleObj r:id="rId3" imgW="14287680" imgH="9515520" progId="">
                  <p:embed/>
                </p:oleObj>
              </mc:Choice>
              <mc:Fallback>
                <p:oleObj r:id="rId3" imgW="14287680" imgH="9515520" progId="">
                  <p:embed/>
                  <p:pic>
                    <p:nvPicPr>
                      <p:cNvPr id="0" name=""/>
                      <p:cNvPicPr/>
                      <p:nvPr/>
                    </p:nvPicPr>
                    <p:blipFill>
                      <a:blip r:embed="rId4"/>
                      <a:stretch>
                        <a:fillRect/>
                      </a:stretch>
                    </p:blipFill>
                    <p:spPr>
                      <a:xfrm>
                        <a:off x="6784992" y="1846365"/>
                        <a:ext cx="4752545" cy="3165269"/>
                      </a:xfrm>
                      <a:prstGeom prst="rect">
                        <a:avLst/>
                      </a:prstGeom>
                    </p:spPr>
                  </p:pic>
                </p:oleObj>
              </mc:Fallback>
            </mc:AlternateContent>
          </a:graphicData>
        </a:graphic>
      </p:graphicFrame>
    </p:spTree>
    <p:extLst>
      <p:ext uri="{BB962C8B-B14F-4D97-AF65-F5344CB8AC3E}">
        <p14:creationId xmlns:p14="http://schemas.microsoft.com/office/powerpoint/2010/main" val="180901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8745-6DBC-3183-E943-EC1729C7D887}"/>
              </a:ext>
            </a:extLst>
          </p:cNvPr>
          <p:cNvSpPr>
            <a:spLocks noGrp="1"/>
          </p:cNvSpPr>
          <p:nvPr>
            <p:ph type="title"/>
          </p:nvPr>
        </p:nvSpPr>
        <p:spPr/>
        <p:txBody>
          <a:bodyPr/>
          <a:lstStyle/>
          <a:p>
            <a:r>
              <a:rPr lang="en-US" dirty="0"/>
              <a:t>New Entrants</a:t>
            </a:r>
          </a:p>
        </p:txBody>
      </p:sp>
      <p:sp>
        <p:nvSpPr>
          <p:cNvPr id="3" name="Content Placeholder 2">
            <a:extLst>
              <a:ext uri="{FF2B5EF4-FFF2-40B4-BE49-F238E27FC236}">
                <a16:creationId xmlns:a16="http://schemas.microsoft.com/office/drawing/2014/main" id="{66C41AE8-DC8D-7097-D4A9-58A571C2504A}"/>
              </a:ext>
            </a:extLst>
          </p:cNvPr>
          <p:cNvSpPr>
            <a:spLocks noGrp="1"/>
          </p:cNvSpPr>
          <p:nvPr>
            <p:ph idx="1"/>
          </p:nvPr>
        </p:nvSpPr>
        <p:spPr/>
        <p:txBody>
          <a:bodyPr/>
          <a:lstStyle/>
          <a:p>
            <a:r>
              <a:rPr lang="en-US" dirty="0"/>
              <a:t>Historically, our industry has no path for incoming talent</a:t>
            </a:r>
          </a:p>
          <a:p>
            <a:pPr lvl="1"/>
            <a:r>
              <a:rPr lang="en-US" dirty="0"/>
              <a:t>Standardized training</a:t>
            </a:r>
          </a:p>
          <a:p>
            <a:pPr lvl="1"/>
            <a:r>
              <a:rPr lang="en-US" dirty="0"/>
              <a:t>Standardized certification</a:t>
            </a:r>
          </a:p>
          <a:p>
            <a:pPr lvl="1"/>
            <a:r>
              <a:rPr lang="en-US" dirty="0"/>
              <a:t>Internships</a:t>
            </a:r>
          </a:p>
          <a:p>
            <a:pPr lvl="1"/>
            <a:r>
              <a:rPr lang="en-US" dirty="0"/>
              <a:t>Apprenticeships</a:t>
            </a:r>
          </a:p>
          <a:p>
            <a:pPr lvl="1"/>
            <a:endParaRPr lang="en-US" dirty="0"/>
          </a:p>
          <a:p>
            <a:r>
              <a:rPr lang="en-US" dirty="0"/>
              <a:t>Post-Pandemic bump</a:t>
            </a:r>
          </a:p>
        </p:txBody>
      </p:sp>
      <p:graphicFrame>
        <p:nvGraphicFramePr>
          <p:cNvPr id="4" name="Object 3">
            <a:extLst>
              <a:ext uri="{FF2B5EF4-FFF2-40B4-BE49-F238E27FC236}">
                <a16:creationId xmlns:a16="http://schemas.microsoft.com/office/drawing/2014/main" id="{F2BD4B8B-D110-0EF8-FC7D-B0E8D80614E0}"/>
              </a:ext>
            </a:extLst>
          </p:cNvPr>
          <p:cNvGraphicFramePr>
            <a:graphicFrameLocks noChangeAspect="1"/>
          </p:cNvGraphicFramePr>
          <p:nvPr>
            <p:extLst>
              <p:ext uri="{D42A27DB-BD31-4B8C-83A1-F6EECF244321}">
                <p14:modId xmlns:p14="http://schemas.microsoft.com/office/powerpoint/2010/main" val="4101254737"/>
              </p:ext>
            </p:extLst>
          </p:nvPr>
        </p:nvGraphicFramePr>
        <p:xfrm>
          <a:off x="7469579" y="2827030"/>
          <a:ext cx="4127335" cy="2611024"/>
        </p:xfrm>
        <a:graphic>
          <a:graphicData uri="http://schemas.openxmlformats.org/presentationml/2006/ole">
            <mc:AlternateContent xmlns:mc="http://schemas.openxmlformats.org/markup-compatibility/2006">
              <mc:Choice xmlns:v="urn:schemas-microsoft-com:vml" Requires="v">
                <p:oleObj r:id="rId3" imgW="14287680" imgH="9039240" progId="">
                  <p:embed/>
                </p:oleObj>
              </mc:Choice>
              <mc:Fallback>
                <p:oleObj r:id="rId3" imgW="14287680" imgH="9039240" progId="">
                  <p:embed/>
                  <p:pic>
                    <p:nvPicPr>
                      <p:cNvPr id="0" name=""/>
                      <p:cNvPicPr/>
                      <p:nvPr/>
                    </p:nvPicPr>
                    <p:blipFill>
                      <a:blip r:embed="rId4"/>
                      <a:stretch>
                        <a:fillRect/>
                      </a:stretch>
                    </p:blipFill>
                    <p:spPr>
                      <a:xfrm>
                        <a:off x="7469579" y="2827030"/>
                        <a:ext cx="4127335" cy="2611024"/>
                      </a:xfrm>
                      <a:prstGeom prst="rect">
                        <a:avLst/>
                      </a:prstGeom>
                    </p:spPr>
                  </p:pic>
                </p:oleObj>
              </mc:Fallback>
            </mc:AlternateContent>
          </a:graphicData>
        </a:graphic>
      </p:graphicFrame>
    </p:spTree>
    <p:extLst>
      <p:ext uri="{BB962C8B-B14F-4D97-AF65-F5344CB8AC3E}">
        <p14:creationId xmlns:p14="http://schemas.microsoft.com/office/powerpoint/2010/main" val="2334922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6B0AF6-4E11-43C6-32AA-C187797BA698}"/>
              </a:ext>
            </a:extLst>
          </p:cNvPr>
          <p:cNvSpPr>
            <a:spLocks noGrp="1"/>
          </p:cNvSpPr>
          <p:nvPr>
            <p:ph type="title"/>
          </p:nvPr>
        </p:nvSpPr>
        <p:spPr/>
        <p:txBody>
          <a:bodyPr/>
          <a:lstStyle/>
          <a:p>
            <a:r>
              <a:rPr lang="en-US" dirty="0"/>
              <a:t>The Intersection of History</a:t>
            </a:r>
          </a:p>
        </p:txBody>
      </p:sp>
      <p:sp>
        <p:nvSpPr>
          <p:cNvPr id="7" name="Content Placeholder 6">
            <a:extLst>
              <a:ext uri="{FF2B5EF4-FFF2-40B4-BE49-F238E27FC236}">
                <a16:creationId xmlns:a16="http://schemas.microsoft.com/office/drawing/2014/main" id="{BEB90BD9-3680-03E5-18ED-35755167AB56}"/>
              </a:ext>
            </a:extLst>
          </p:cNvPr>
          <p:cNvSpPr>
            <a:spLocks noGrp="1"/>
          </p:cNvSpPr>
          <p:nvPr>
            <p:ph idx="1"/>
          </p:nvPr>
        </p:nvSpPr>
        <p:spPr>
          <a:xfrm>
            <a:off x="838200" y="1834116"/>
            <a:ext cx="6217693" cy="3657597"/>
          </a:xfrm>
        </p:spPr>
        <p:txBody>
          <a:bodyPr/>
          <a:lstStyle/>
          <a:p>
            <a:pPr marL="0" indent="0" algn="ctr">
              <a:buNone/>
            </a:pPr>
            <a:r>
              <a:rPr lang="en-US" dirty="0"/>
              <a:t>“Managed Services”</a:t>
            </a:r>
          </a:p>
          <a:p>
            <a:pPr marL="0" indent="0" algn="ctr">
              <a:buNone/>
            </a:pPr>
            <a:endParaRPr lang="en-US" dirty="0"/>
          </a:p>
          <a:p>
            <a:pPr marL="0" indent="0" algn="ctr">
              <a:buNone/>
            </a:pPr>
            <a:r>
              <a:rPr lang="en-US" dirty="0"/>
              <a:t>In Context</a:t>
            </a:r>
          </a:p>
        </p:txBody>
      </p:sp>
      <p:pic>
        <p:nvPicPr>
          <p:cNvPr id="8" name="Picture 7" descr="A group of people holding hands together&#10;&#10;Description automatically generated">
            <a:extLst>
              <a:ext uri="{FF2B5EF4-FFF2-40B4-BE49-F238E27FC236}">
                <a16:creationId xmlns:a16="http://schemas.microsoft.com/office/drawing/2014/main" id="{86814DB5-D467-1985-2B9B-8A50691B82FE}"/>
              </a:ext>
            </a:extLst>
          </p:cNvPr>
          <p:cNvPicPr>
            <a:picLocks noChangeAspect="1"/>
          </p:cNvPicPr>
          <p:nvPr/>
        </p:nvPicPr>
        <p:blipFill rotWithShape="1">
          <a:blip r:embed="rId3">
            <a:extLst>
              <a:ext uri="{28A0092B-C50C-407E-A947-70E740481C1C}">
                <a14:useLocalDpi xmlns:a14="http://schemas.microsoft.com/office/drawing/2010/main" val="0"/>
              </a:ext>
            </a:extLst>
          </a:blip>
          <a:srcRect l="21040" r="22540"/>
          <a:stretch/>
        </p:blipFill>
        <p:spPr>
          <a:xfrm>
            <a:off x="7151367" y="1834116"/>
            <a:ext cx="5039110" cy="50238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548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2B26-0901-0112-6C8C-99AAB43FF1CC}"/>
              </a:ext>
            </a:extLst>
          </p:cNvPr>
          <p:cNvSpPr>
            <a:spLocks noGrp="1"/>
          </p:cNvSpPr>
          <p:nvPr>
            <p:ph type="title"/>
          </p:nvPr>
        </p:nvSpPr>
        <p:spPr/>
        <p:txBody>
          <a:bodyPr/>
          <a:lstStyle/>
          <a:p>
            <a:r>
              <a:rPr lang="en-US" dirty="0"/>
              <a:t>We are not all the same</a:t>
            </a:r>
          </a:p>
        </p:txBody>
      </p:sp>
      <p:sp>
        <p:nvSpPr>
          <p:cNvPr id="3" name="Content Placeholder 2">
            <a:extLst>
              <a:ext uri="{FF2B5EF4-FFF2-40B4-BE49-F238E27FC236}">
                <a16:creationId xmlns:a16="http://schemas.microsoft.com/office/drawing/2014/main" id="{FFBBFE2A-CBE5-95A6-8C98-F6D7D4122FC5}"/>
              </a:ext>
            </a:extLst>
          </p:cNvPr>
          <p:cNvSpPr>
            <a:spLocks noGrp="1"/>
          </p:cNvSpPr>
          <p:nvPr>
            <p:ph idx="1"/>
          </p:nvPr>
        </p:nvSpPr>
        <p:spPr>
          <a:xfrm>
            <a:off x="1092530" y="1834116"/>
            <a:ext cx="10261270" cy="3657597"/>
          </a:xfrm>
        </p:spPr>
        <p:txBody>
          <a:bodyPr/>
          <a:lstStyle/>
          <a:p>
            <a:r>
              <a:rPr lang="en-US" dirty="0"/>
              <a:t>MSP as a generic term</a:t>
            </a:r>
          </a:p>
          <a:p>
            <a:r>
              <a:rPr lang="en-US" dirty="0"/>
              <a:t>Fake managed services</a:t>
            </a:r>
          </a:p>
          <a:p>
            <a:r>
              <a:rPr lang="en-US" dirty="0"/>
              <a:t>Good and great actors</a:t>
            </a:r>
          </a:p>
          <a:p>
            <a:r>
              <a:rPr lang="en-US" dirty="0"/>
              <a:t>Amateurs and professionals</a:t>
            </a:r>
          </a:p>
          <a:p>
            <a:r>
              <a:rPr lang="en-US" dirty="0"/>
              <a:t>Bad actors</a:t>
            </a:r>
          </a:p>
          <a:p>
            <a:pPr lvl="1"/>
            <a:r>
              <a:rPr lang="en-US" dirty="0"/>
              <a:t>Bad clients</a:t>
            </a:r>
          </a:p>
          <a:p>
            <a:endParaRPr lang="en-US" dirty="0"/>
          </a:p>
        </p:txBody>
      </p:sp>
      <p:pic>
        <p:nvPicPr>
          <p:cNvPr id="5" name="Picture 4">
            <a:extLst>
              <a:ext uri="{FF2B5EF4-FFF2-40B4-BE49-F238E27FC236}">
                <a16:creationId xmlns:a16="http://schemas.microsoft.com/office/drawing/2014/main" id="{D615387E-D3F0-BC86-3097-4D1F3EC80886}"/>
              </a:ext>
            </a:extLst>
          </p:cNvPr>
          <p:cNvPicPr>
            <a:picLocks noChangeAspect="1"/>
          </p:cNvPicPr>
          <p:nvPr/>
        </p:nvPicPr>
        <p:blipFill>
          <a:blip r:embed="rId3"/>
          <a:stretch>
            <a:fillRect/>
          </a:stretch>
        </p:blipFill>
        <p:spPr>
          <a:xfrm>
            <a:off x="6096000" y="2410823"/>
            <a:ext cx="6096000" cy="2029968"/>
          </a:xfrm>
          <a:prstGeom prst="rect">
            <a:avLst/>
          </a:prstGeom>
        </p:spPr>
      </p:pic>
    </p:spTree>
    <p:extLst>
      <p:ext uri="{BB962C8B-B14F-4D97-AF65-F5344CB8AC3E}">
        <p14:creationId xmlns:p14="http://schemas.microsoft.com/office/powerpoint/2010/main" val="242551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6745</Words>
  <Application>Microsoft Office PowerPoint</Application>
  <PresentationFormat>Widescreen</PresentationFormat>
  <Paragraphs>268</Paragraphs>
  <Slides>27</Slides>
  <Notes>26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27</vt:i4>
      </vt:variant>
    </vt:vector>
  </HeadingPairs>
  <TitlesOfParts>
    <vt:vector size="33" baseType="lpstr">
      <vt:lpstr>Arial</vt:lpstr>
      <vt:lpstr>Bahnschrift</vt:lpstr>
      <vt:lpstr>Calibri</vt:lpstr>
      <vt:lpstr>Calibri Light</vt:lpstr>
      <vt:lpstr>Wingdings</vt:lpstr>
      <vt:lpstr>Office Theme</vt:lpstr>
      <vt:lpstr>Introducing NSITSP  Transforming the IT Industry</vt:lpstr>
      <vt:lpstr>Karl W. Palachuk</vt:lpstr>
      <vt:lpstr>Agenda</vt:lpstr>
      <vt:lpstr>The State of Our Industry</vt:lpstr>
      <vt:lpstr>Setting the Stage</vt:lpstr>
      <vt:lpstr>Retirements (or Just Leaving)</vt:lpstr>
      <vt:lpstr>New Entrants</vt:lpstr>
      <vt:lpstr>The Intersection of History</vt:lpstr>
      <vt:lpstr>We are not all the same</vt:lpstr>
      <vt:lpstr>June 2020</vt:lpstr>
      <vt:lpstr>“The Government” – Federal and State</vt:lpstr>
      <vt:lpstr>Problems</vt:lpstr>
      <vt:lpstr>The Nine Pillars Transforming and Industry Into a Profession  </vt:lpstr>
      <vt:lpstr>1. Profit</vt:lpstr>
      <vt:lpstr>3. Education and Certification</vt:lpstr>
      <vt:lpstr>5. Defending client systems</vt:lpstr>
      <vt:lpstr>7. Regulation and Protection</vt:lpstr>
      <vt:lpstr>9. Building a Path to the Future</vt:lpstr>
      <vt:lpstr>Is There A Fix?</vt:lpstr>
      <vt:lpstr>Can the Industry Fix Itself?</vt:lpstr>
      <vt:lpstr>The NSITSP</vt:lpstr>
      <vt:lpstr>The NSITSP</vt:lpstr>
      <vt:lpstr>The NSITSP</vt:lpstr>
      <vt:lpstr>The NSITSP</vt:lpstr>
      <vt:lpstr>Looking Ahead</vt:lpstr>
      <vt:lpstr>The Challenge is Now</vt:lpstr>
      <vt:lpstr>Questions . .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W. Palachuk</dc:creator>
  <cp:lastModifiedBy>Karl Palachuk</cp:lastModifiedBy>
  <cp:revision>13</cp:revision>
  <cp:lastPrinted>2023-07-06T13:59:15Z</cp:lastPrinted>
  <dcterms:created xsi:type="dcterms:W3CDTF">2023-07-06T02:16:32Z</dcterms:created>
  <dcterms:modified xsi:type="dcterms:W3CDTF">2023-07-07T05:43:31Z</dcterms:modified>
</cp:coreProperties>
</file>